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9"/>
  </p:notesMasterIdLst>
  <p:handoutMasterIdLst>
    <p:handoutMasterId r:id="rId10"/>
  </p:handoutMasterIdLst>
  <p:sldIdLst>
    <p:sldId id="256" r:id="rId2"/>
    <p:sldId id="271" r:id="rId3"/>
    <p:sldId id="258" r:id="rId4"/>
    <p:sldId id="272" r:id="rId5"/>
    <p:sldId id="260" r:id="rId6"/>
    <p:sldId id="294" r:id="rId7"/>
    <p:sldId id="279" r:id="rId8"/>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00" autoAdjust="0"/>
  </p:normalViewPr>
  <p:slideViewPr>
    <p:cSldViewPr>
      <p:cViewPr varScale="1">
        <p:scale>
          <a:sx n="123" d="100"/>
          <a:sy n="123" d="100"/>
        </p:scale>
        <p:origin x="12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44035" name="Rectangle 1027"/>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44036" name="Rectangle 1028"/>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44037" name="Rectangle 1029"/>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0C8314-8EDB-467E-83E7-FBCCC85ED24B}" type="slidenum">
              <a:rPr lang="sv-SE" altLang="sv-SE"/>
              <a:pPr/>
              <a:t>‹#›</a:t>
            </a:fld>
            <a:endParaRPr lang="sv-SE" alt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v-SE"/>
          </a:p>
        </p:txBody>
      </p:sp>
      <p:sp>
        <p:nvSpPr>
          <p:cNvPr id="70659" name="Rectangle 3"/>
          <p:cNvSpPr>
            <a:spLocks noGrp="1" noChangeArrowheads="1"/>
          </p:cNvSpPr>
          <p:nvPr>
            <p:ph type="dt"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v-SE"/>
          </a:p>
        </p:txBody>
      </p:sp>
      <p:sp>
        <p:nvSpPr>
          <p:cNvPr id="20484" name="Rectangle 4"/>
          <p:cNvSpPr>
            <a:spLocks noChangeArrowheads="1" noTextEdit="1"/>
          </p:cNvSpPr>
          <p:nvPr>
            <p:ph type="sldImg" idx="2"/>
          </p:nvPr>
        </p:nvSpPr>
        <p:spPr bwMode="auto">
          <a:xfrm>
            <a:off x="901700" y="762000"/>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914400" y="47244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70662" name="Rectangle 6"/>
          <p:cNvSpPr>
            <a:spLocks noGrp="1" noChangeArrowheads="1"/>
          </p:cNvSpPr>
          <p:nvPr>
            <p:ph type="ftr" sz="quarter" idx="4"/>
          </p:nvPr>
        </p:nvSpPr>
        <p:spPr bwMode="auto">
          <a:xfrm>
            <a:off x="0" y="9448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v-SE"/>
          </a:p>
        </p:txBody>
      </p:sp>
      <p:sp>
        <p:nvSpPr>
          <p:cNvPr id="70663" name="Rectangle 7"/>
          <p:cNvSpPr>
            <a:spLocks noGrp="1" noChangeArrowheads="1"/>
          </p:cNvSpPr>
          <p:nvPr>
            <p:ph type="sldNum" sz="quarter" idx="5"/>
          </p:nvPr>
        </p:nvSpPr>
        <p:spPr bwMode="auto">
          <a:xfrm>
            <a:off x="3886200" y="9448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F942963-DFF6-4BA1-9D95-845E140DDE04}"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46A85F5-02C0-4D3C-A470-548829F64BD5}" type="slidenum">
              <a:rPr lang="sv-SE" altLang="sv-SE" sz="1200"/>
              <a:pPr eaLnBrk="1" hangingPunct="1"/>
              <a:t>1</a:t>
            </a:fld>
            <a:endParaRPr lang="sv-SE" altLang="sv-SE" sz="120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0A9062-8729-4513-9A66-18D881382AB9}" type="slidenum">
              <a:rPr lang="sv-SE" altLang="sv-SE" sz="1200"/>
              <a:pPr eaLnBrk="1" hangingPunct="1"/>
              <a:t>2</a:t>
            </a:fld>
            <a:endParaRPr lang="sv-SE" altLang="sv-SE"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Assalub is focusing on one area only!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88B8EE-8E06-40D0-8D2C-881873E1706E}" type="slidenum">
              <a:rPr lang="sv-SE" altLang="sv-SE" sz="1200"/>
              <a:pPr eaLnBrk="1" hangingPunct="1"/>
              <a:t>3</a:t>
            </a:fld>
            <a:endParaRPr lang="sv-SE" altLang="sv-SE" sz="1200"/>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1908 Carriage factory of Åtvidaberg. 1917 Factory for turn-outs and signal equipments (for rail roads) of Åtvidaberg.</a:t>
            </a:r>
          </a:p>
          <a:p>
            <a:pPr eaLnBrk="1" hangingPunct="1"/>
            <a:r>
              <a:rPr lang="sv-SE" altLang="sv-SE"/>
              <a:t>Aircraft hydraulics: The hydralic motor activating the radar antenna in the very front of the aircraft body was designed and manufactured by our company. Our customer was Ericsson and the motors were delivered to three generations of Saab fighters.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C26DEF-DD2E-4CE3-B970-1D92E804A41C}" type="slidenum">
              <a:rPr lang="sv-SE" altLang="sv-SE" sz="1200"/>
              <a:pPr eaLnBrk="1" hangingPunct="1"/>
              <a:t>4</a:t>
            </a:fld>
            <a:endParaRPr lang="sv-SE" altLang="sv-SE" sz="120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Assalubs factory and HQ</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F4CED9-42AE-4AFD-82FF-A159489D94FB}" type="slidenum">
              <a:rPr lang="sv-SE" altLang="sv-SE" sz="1200"/>
              <a:pPr eaLnBrk="1" hangingPunct="1"/>
              <a:t>5</a:t>
            </a:fld>
            <a:endParaRPr lang="sv-SE" altLang="sv-SE" sz="120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A wide range of products mainly designed for the Heavy Process industry.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161DB7-5320-4A53-8265-35B94604999A}" type="slidenum">
              <a:rPr lang="sv-SE" altLang="sv-SE" sz="1200"/>
              <a:pPr eaLnBrk="1" hangingPunct="1"/>
              <a:t>6</a:t>
            </a:fld>
            <a:endParaRPr lang="sv-SE" altLang="sv-SE" sz="120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Here is two unique lubrication products.</a:t>
            </a:r>
          </a:p>
          <a:p>
            <a:pPr eaLnBrk="1" hangingPunct="1"/>
            <a:r>
              <a:rPr lang="sv-SE" altLang="sv-SE"/>
              <a:t>LubeRight is a computer-aided manual greasing system with RFID-identification of each lube point.If the greaser adds to much grease or too little or if he simply forgets to grease – LubeRight will tell him!</a:t>
            </a:r>
          </a:p>
          <a:p>
            <a:pPr eaLnBrk="1" hangingPunct="1"/>
            <a:r>
              <a:rPr lang="sv-SE" altLang="sv-SE"/>
              <a:t>LubeMon is a device that is attached directly on the bearing and it tells how much lubricants has been fed into the bearing.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B1686C-8EB7-47E1-8363-487B3E7FB9BB}" type="slidenum">
              <a:rPr lang="sv-SE" altLang="sv-SE" sz="1200"/>
              <a:pPr eaLnBrk="1" hangingPunct="1"/>
              <a:t>7</a:t>
            </a:fld>
            <a:endParaRPr lang="sv-SE" altLang="sv-SE" sz="120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Typical customers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ubrik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sv-SE"/>
              <a:t>Klicka här för att ändra format</a:t>
            </a:r>
            <a:endParaRPr lang="en-US"/>
          </a:p>
        </p:txBody>
      </p:sp>
      <p:sp>
        <p:nvSpPr>
          <p:cNvPr id="9" name="Underrubrik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v-SE"/>
              <a:t>Klicka här för att ändra format på underrubrik i bakgrunden</a:t>
            </a:r>
            <a:endParaRPr lang="en-US"/>
          </a:p>
        </p:txBody>
      </p:sp>
      <p:sp>
        <p:nvSpPr>
          <p:cNvPr id="5" name="Platshållare för datum 13"/>
          <p:cNvSpPr>
            <a:spLocks noGrp="1"/>
          </p:cNvSpPr>
          <p:nvPr>
            <p:ph type="dt" sz="half" idx="10"/>
          </p:nvPr>
        </p:nvSpPr>
        <p:spPr/>
        <p:txBody>
          <a:bodyPr/>
          <a:lstStyle>
            <a:lvl1pPr>
              <a:defRPr/>
            </a:lvl1pPr>
          </a:lstStyle>
          <a:p>
            <a:pPr>
              <a:defRPr/>
            </a:pPr>
            <a:endParaRPr lang="sv-SE"/>
          </a:p>
        </p:txBody>
      </p:sp>
      <p:sp>
        <p:nvSpPr>
          <p:cNvPr id="6" name="Platshållare för sidfot 2"/>
          <p:cNvSpPr>
            <a:spLocks noGrp="1"/>
          </p:cNvSpPr>
          <p:nvPr>
            <p:ph type="ftr" sz="quarter" idx="11"/>
          </p:nvPr>
        </p:nvSpPr>
        <p:spPr/>
        <p:txBody>
          <a:bodyPr/>
          <a:lstStyle>
            <a:lvl1pPr>
              <a:defRPr/>
            </a:lvl1pPr>
          </a:lstStyle>
          <a:p>
            <a:pPr>
              <a:defRPr/>
            </a:pPr>
            <a:endParaRPr lang="sv-SE"/>
          </a:p>
        </p:txBody>
      </p:sp>
      <p:sp>
        <p:nvSpPr>
          <p:cNvPr id="7" name="Platshållare för bildnummer 22"/>
          <p:cNvSpPr>
            <a:spLocks noGrp="1"/>
          </p:cNvSpPr>
          <p:nvPr>
            <p:ph type="sldNum" sz="quarter" idx="12"/>
          </p:nvPr>
        </p:nvSpPr>
        <p:spPr/>
        <p:txBody>
          <a:bodyPr/>
          <a:lstStyle>
            <a:lvl1pPr>
              <a:defRPr/>
            </a:lvl1pPr>
          </a:lstStyle>
          <a:p>
            <a:fld id="{CD586D86-7CEA-40B3-81E4-42DDECEE8213}" type="slidenum">
              <a:rPr lang="sv-SE" altLang="sv-SE"/>
              <a:pPr/>
              <a:t>‹#›</a:t>
            </a:fld>
            <a:endParaRPr lang="sv-SE" altLang="sv-SE"/>
          </a:p>
        </p:txBody>
      </p:sp>
    </p:spTree>
    <p:extLst>
      <p:ext uri="{BB962C8B-B14F-4D97-AF65-F5344CB8AC3E}">
        <p14:creationId xmlns:p14="http://schemas.microsoft.com/office/powerpoint/2010/main" val="33746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pic>
        <p:nvPicPr>
          <p:cNvPr id="4"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13"/>
          <p:cNvSpPr>
            <a:spLocks noGrp="1"/>
          </p:cNvSpPr>
          <p:nvPr>
            <p:ph type="dt" sz="half" idx="10"/>
          </p:nvPr>
        </p:nvSpPr>
        <p:spPr/>
        <p:txBody>
          <a:bodyPr/>
          <a:lstStyle>
            <a:lvl1pPr>
              <a:defRPr/>
            </a:lvl1pPr>
          </a:lstStyle>
          <a:p>
            <a:pPr>
              <a:defRPr/>
            </a:pPr>
            <a:endParaRPr lang="sv-SE"/>
          </a:p>
        </p:txBody>
      </p:sp>
      <p:sp>
        <p:nvSpPr>
          <p:cNvPr id="6" name="Platshållare för sidfot 2"/>
          <p:cNvSpPr>
            <a:spLocks noGrp="1"/>
          </p:cNvSpPr>
          <p:nvPr>
            <p:ph type="ftr" sz="quarter" idx="11"/>
          </p:nvPr>
        </p:nvSpPr>
        <p:spPr/>
        <p:txBody>
          <a:bodyPr/>
          <a:lstStyle>
            <a:lvl1pPr>
              <a:defRPr/>
            </a:lvl1pPr>
          </a:lstStyle>
          <a:p>
            <a:pPr>
              <a:defRPr/>
            </a:pPr>
            <a:endParaRPr lang="sv-SE"/>
          </a:p>
        </p:txBody>
      </p:sp>
      <p:sp>
        <p:nvSpPr>
          <p:cNvPr id="7" name="Platshållare för bildnummer 22"/>
          <p:cNvSpPr>
            <a:spLocks noGrp="1"/>
          </p:cNvSpPr>
          <p:nvPr>
            <p:ph type="sldNum" sz="quarter" idx="12"/>
          </p:nvPr>
        </p:nvSpPr>
        <p:spPr/>
        <p:txBody>
          <a:bodyPr/>
          <a:lstStyle>
            <a:lvl1pPr>
              <a:defRPr/>
            </a:lvl1pPr>
          </a:lstStyle>
          <a:p>
            <a:fld id="{01A82F1D-142C-44FF-B913-40F45FB953D2}" type="slidenum">
              <a:rPr lang="sv-SE" altLang="sv-SE"/>
              <a:pPr/>
              <a:t>‹#›</a:t>
            </a:fld>
            <a:endParaRPr lang="sv-SE" altLang="sv-SE"/>
          </a:p>
        </p:txBody>
      </p:sp>
    </p:spTree>
    <p:extLst>
      <p:ext uri="{BB962C8B-B14F-4D97-AF65-F5344CB8AC3E}">
        <p14:creationId xmlns:p14="http://schemas.microsoft.com/office/powerpoint/2010/main" val="64371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pic>
        <p:nvPicPr>
          <p:cNvPr id="4"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13"/>
          <p:cNvSpPr>
            <a:spLocks noGrp="1"/>
          </p:cNvSpPr>
          <p:nvPr>
            <p:ph type="dt" sz="half" idx="10"/>
          </p:nvPr>
        </p:nvSpPr>
        <p:spPr/>
        <p:txBody>
          <a:bodyPr/>
          <a:lstStyle>
            <a:lvl1pPr>
              <a:defRPr/>
            </a:lvl1pPr>
          </a:lstStyle>
          <a:p>
            <a:pPr>
              <a:defRPr/>
            </a:pPr>
            <a:endParaRPr lang="sv-SE"/>
          </a:p>
        </p:txBody>
      </p:sp>
      <p:sp>
        <p:nvSpPr>
          <p:cNvPr id="6" name="Platshållare för sidfot 2"/>
          <p:cNvSpPr>
            <a:spLocks noGrp="1"/>
          </p:cNvSpPr>
          <p:nvPr>
            <p:ph type="ftr" sz="quarter" idx="11"/>
          </p:nvPr>
        </p:nvSpPr>
        <p:spPr/>
        <p:txBody>
          <a:bodyPr/>
          <a:lstStyle>
            <a:lvl1pPr>
              <a:defRPr/>
            </a:lvl1pPr>
          </a:lstStyle>
          <a:p>
            <a:pPr>
              <a:defRPr/>
            </a:pPr>
            <a:endParaRPr lang="sv-SE"/>
          </a:p>
        </p:txBody>
      </p:sp>
      <p:sp>
        <p:nvSpPr>
          <p:cNvPr id="7" name="Platshållare för bildnummer 22"/>
          <p:cNvSpPr>
            <a:spLocks noGrp="1"/>
          </p:cNvSpPr>
          <p:nvPr>
            <p:ph type="sldNum" sz="quarter" idx="12"/>
          </p:nvPr>
        </p:nvSpPr>
        <p:spPr/>
        <p:txBody>
          <a:bodyPr/>
          <a:lstStyle>
            <a:lvl1pPr>
              <a:defRPr/>
            </a:lvl1pPr>
          </a:lstStyle>
          <a:p>
            <a:fld id="{7491242B-98D9-4BC1-9A1F-A6729D6A700E}" type="slidenum">
              <a:rPr lang="sv-SE" altLang="sv-SE"/>
              <a:pPr/>
              <a:t>‹#›</a:t>
            </a:fld>
            <a:endParaRPr lang="sv-SE" altLang="sv-SE"/>
          </a:p>
        </p:txBody>
      </p:sp>
    </p:spTree>
    <p:extLst>
      <p:ext uri="{BB962C8B-B14F-4D97-AF65-F5344CB8AC3E}">
        <p14:creationId xmlns:p14="http://schemas.microsoft.com/office/powerpoint/2010/main" val="155632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pic>
        <p:nvPicPr>
          <p:cNvPr id="4"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13"/>
          <p:cNvSpPr>
            <a:spLocks noGrp="1"/>
          </p:cNvSpPr>
          <p:nvPr>
            <p:ph type="dt" sz="half" idx="10"/>
          </p:nvPr>
        </p:nvSpPr>
        <p:spPr/>
        <p:txBody>
          <a:bodyPr/>
          <a:lstStyle>
            <a:lvl1pPr>
              <a:defRPr/>
            </a:lvl1pPr>
          </a:lstStyle>
          <a:p>
            <a:pPr>
              <a:defRPr/>
            </a:pPr>
            <a:endParaRPr lang="sv-SE"/>
          </a:p>
        </p:txBody>
      </p:sp>
      <p:sp>
        <p:nvSpPr>
          <p:cNvPr id="6" name="Platshållare för sidfot 2"/>
          <p:cNvSpPr>
            <a:spLocks noGrp="1"/>
          </p:cNvSpPr>
          <p:nvPr>
            <p:ph type="ftr" sz="quarter" idx="11"/>
          </p:nvPr>
        </p:nvSpPr>
        <p:spPr/>
        <p:txBody>
          <a:bodyPr/>
          <a:lstStyle>
            <a:lvl1pPr>
              <a:defRPr/>
            </a:lvl1pPr>
          </a:lstStyle>
          <a:p>
            <a:pPr>
              <a:defRPr/>
            </a:pPr>
            <a:endParaRPr lang="sv-SE"/>
          </a:p>
        </p:txBody>
      </p:sp>
      <p:sp>
        <p:nvSpPr>
          <p:cNvPr id="7" name="Platshållare för bildnummer 22"/>
          <p:cNvSpPr>
            <a:spLocks noGrp="1"/>
          </p:cNvSpPr>
          <p:nvPr>
            <p:ph type="sldNum" sz="quarter" idx="12"/>
          </p:nvPr>
        </p:nvSpPr>
        <p:spPr/>
        <p:txBody>
          <a:bodyPr/>
          <a:lstStyle>
            <a:lvl1pPr>
              <a:defRPr/>
            </a:lvl1pPr>
          </a:lstStyle>
          <a:p>
            <a:fld id="{F732C197-B647-4F3B-936A-2300CFD3267B}" type="slidenum">
              <a:rPr lang="sv-SE" altLang="sv-SE"/>
              <a:pPr/>
              <a:t>‹#›</a:t>
            </a:fld>
            <a:endParaRPr lang="sv-SE" altLang="sv-SE"/>
          </a:p>
        </p:txBody>
      </p:sp>
    </p:spTree>
    <p:extLst>
      <p:ext uri="{BB962C8B-B14F-4D97-AF65-F5344CB8AC3E}">
        <p14:creationId xmlns:p14="http://schemas.microsoft.com/office/powerpoint/2010/main" val="773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sv-SE"/>
              <a:t>Klicka här för att ändra format</a:t>
            </a:r>
            <a:endParaRPr lang="en-US"/>
          </a:p>
        </p:txBody>
      </p:sp>
      <p:sp>
        <p:nvSpPr>
          <p:cNvPr id="3" name="Platshållare för text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v-SE"/>
              <a:t>Klicka här för att ändra format på bakgrundstexten</a:t>
            </a:r>
          </a:p>
        </p:txBody>
      </p:sp>
      <p:sp>
        <p:nvSpPr>
          <p:cNvPr id="5" name="Platshållare för datum 13"/>
          <p:cNvSpPr>
            <a:spLocks noGrp="1"/>
          </p:cNvSpPr>
          <p:nvPr>
            <p:ph type="dt" sz="half" idx="10"/>
          </p:nvPr>
        </p:nvSpPr>
        <p:spPr/>
        <p:txBody>
          <a:bodyPr/>
          <a:lstStyle>
            <a:lvl1pPr>
              <a:defRPr/>
            </a:lvl1pPr>
          </a:lstStyle>
          <a:p>
            <a:pPr>
              <a:defRPr/>
            </a:pPr>
            <a:endParaRPr lang="sv-SE"/>
          </a:p>
        </p:txBody>
      </p:sp>
      <p:sp>
        <p:nvSpPr>
          <p:cNvPr id="6" name="Platshållare för sidfot 2"/>
          <p:cNvSpPr>
            <a:spLocks noGrp="1"/>
          </p:cNvSpPr>
          <p:nvPr>
            <p:ph type="ftr" sz="quarter" idx="11"/>
          </p:nvPr>
        </p:nvSpPr>
        <p:spPr/>
        <p:txBody>
          <a:bodyPr/>
          <a:lstStyle>
            <a:lvl1pPr>
              <a:defRPr/>
            </a:lvl1pPr>
          </a:lstStyle>
          <a:p>
            <a:pPr>
              <a:defRPr/>
            </a:pPr>
            <a:endParaRPr lang="sv-SE"/>
          </a:p>
        </p:txBody>
      </p:sp>
      <p:sp>
        <p:nvSpPr>
          <p:cNvPr id="7" name="Platshållare för bildnummer 22"/>
          <p:cNvSpPr>
            <a:spLocks noGrp="1"/>
          </p:cNvSpPr>
          <p:nvPr>
            <p:ph type="sldNum" sz="quarter" idx="12"/>
          </p:nvPr>
        </p:nvSpPr>
        <p:spPr/>
        <p:txBody>
          <a:bodyPr/>
          <a:lstStyle>
            <a:lvl1pPr>
              <a:defRPr/>
            </a:lvl1pPr>
          </a:lstStyle>
          <a:p>
            <a:fld id="{CBBAC36F-FF6C-45A3-967F-B4B485A43304}" type="slidenum">
              <a:rPr lang="sv-SE" altLang="sv-SE"/>
              <a:pPr/>
              <a:t>‹#›</a:t>
            </a:fld>
            <a:endParaRPr lang="sv-SE" altLang="sv-SE"/>
          </a:p>
        </p:txBody>
      </p:sp>
    </p:spTree>
    <p:extLst>
      <p:ext uri="{BB962C8B-B14F-4D97-AF65-F5344CB8AC3E}">
        <p14:creationId xmlns:p14="http://schemas.microsoft.com/office/powerpoint/2010/main" val="188615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pic>
        <p:nvPicPr>
          <p:cNvPr id="5"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13"/>
          <p:cNvSpPr>
            <a:spLocks noGrp="1"/>
          </p:cNvSpPr>
          <p:nvPr>
            <p:ph type="dt" sz="half" idx="10"/>
          </p:nvPr>
        </p:nvSpPr>
        <p:spPr/>
        <p:txBody>
          <a:bodyPr/>
          <a:lstStyle>
            <a:lvl1pPr>
              <a:defRPr/>
            </a:lvl1pPr>
          </a:lstStyle>
          <a:p>
            <a:pPr>
              <a:defRPr/>
            </a:pPr>
            <a:endParaRPr lang="sv-SE"/>
          </a:p>
        </p:txBody>
      </p:sp>
      <p:sp>
        <p:nvSpPr>
          <p:cNvPr id="7" name="Platshållare för sidfot 2"/>
          <p:cNvSpPr>
            <a:spLocks noGrp="1"/>
          </p:cNvSpPr>
          <p:nvPr>
            <p:ph type="ftr" sz="quarter" idx="11"/>
          </p:nvPr>
        </p:nvSpPr>
        <p:spPr/>
        <p:txBody>
          <a:bodyPr/>
          <a:lstStyle>
            <a:lvl1pPr>
              <a:defRPr/>
            </a:lvl1pPr>
          </a:lstStyle>
          <a:p>
            <a:pPr>
              <a:defRPr/>
            </a:pPr>
            <a:endParaRPr lang="sv-SE"/>
          </a:p>
        </p:txBody>
      </p:sp>
      <p:sp>
        <p:nvSpPr>
          <p:cNvPr id="8" name="Platshållare för bildnummer 22"/>
          <p:cNvSpPr>
            <a:spLocks noGrp="1"/>
          </p:cNvSpPr>
          <p:nvPr>
            <p:ph type="sldNum" sz="quarter" idx="12"/>
          </p:nvPr>
        </p:nvSpPr>
        <p:spPr/>
        <p:txBody>
          <a:bodyPr/>
          <a:lstStyle>
            <a:lvl1pPr>
              <a:defRPr/>
            </a:lvl1pPr>
          </a:lstStyle>
          <a:p>
            <a:fld id="{97926586-F928-480A-90BB-8FD7D0CBC6EF}" type="slidenum">
              <a:rPr lang="sv-SE" altLang="sv-SE"/>
              <a:pPr/>
              <a:t>‹#›</a:t>
            </a:fld>
            <a:endParaRPr lang="sv-SE" altLang="sv-SE"/>
          </a:p>
        </p:txBody>
      </p:sp>
    </p:spTree>
    <p:extLst>
      <p:ext uri="{BB962C8B-B14F-4D97-AF65-F5344CB8AC3E}">
        <p14:creationId xmlns:p14="http://schemas.microsoft.com/office/powerpoint/2010/main" val="264724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pic>
        <p:nvPicPr>
          <p:cNvPr id="7"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457200" y="273050"/>
            <a:ext cx="8229600" cy="1143000"/>
          </a:xfrm>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v-SE"/>
              <a:t>Klicka här för att ändra format på bakgrundstexten</a:t>
            </a:r>
          </a:p>
        </p:txBody>
      </p:sp>
      <p:sp>
        <p:nvSpPr>
          <p:cNvPr id="4" name="Platshållare för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v-SE"/>
              <a:t>Klicka här för att ändra format på bakgrundstexten</a:t>
            </a:r>
          </a:p>
        </p:txBody>
      </p:sp>
      <p:sp>
        <p:nvSpPr>
          <p:cNvPr id="5" name="Platshållare för innehåll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innehåll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8" name="Platshållare för datum 13"/>
          <p:cNvSpPr>
            <a:spLocks noGrp="1"/>
          </p:cNvSpPr>
          <p:nvPr>
            <p:ph type="dt" sz="half" idx="10"/>
          </p:nvPr>
        </p:nvSpPr>
        <p:spPr/>
        <p:txBody>
          <a:bodyPr/>
          <a:lstStyle>
            <a:lvl1pPr>
              <a:defRPr/>
            </a:lvl1pPr>
          </a:lstStyle>
          <a:p>
            <a:pPr>
              <a:defRPr/>
            </a:pPr>
            <a:endParaRPr lang="sv-SE"/>
          </a:p>
        </p:txBody>
      </p:sp>
      <p:sp>
        <p:nvSpPr>
          <p:cNvPr id="9" name="Platshållare för sidfot 2"/>
          <p:cNvSpPr>
            <a:spLocks noGrp="1"/>
          </p:cNvSpPr>
          <p:nvPr>
            <p:ph type="ftr" sz="quarter" idx="11"/>
          </p:nvPr>
        </p:nvSpPr>
        <p:spPr/>
        <p:txBody>
          <a:bodyPr/>
          <a:lstStyle>
            <a:lvl1pPr>
              <a:defRPr/>
            </a:lvl1pPr>
          </a:lstStyle>
          <a:p>
            <a:pPr>
              <a:defRPr/>
            </a:pPr>
            <a:endParaRPr lang="sv-SE"/>
          </a:p>
        </p:txBody>
      </p:sp>
      <p:sp>
        <p:nvSpPr>
          <p:cNvPr id="10" name="Platshållare för bildnummer 22"/>
          <p:cNvSpPr>
            <a:spLocks noGrp="1"/>
          </p:cNvSpPr>
          <p:nvPr>
            <p:ph type="sldNum" sz="quarter" idx="12"/>
          </p:nvPr>
        </p:nvSpPr>
        <p:spPr/>
        <p:txBody>
          <a:bodyPr/>
          <a:lstStyle>
            <a:lvl1pPr>
              <a:defRPr/>
            </a:lvl1pPr>
          </a:lstStyle>
          <a:p>
            <a:fld id="{DDF6F3C7-40AA-4BDD-A6B0-E61EE0605C67}" type="slidenum">
              <a:rPr lang="sv-SE" altLang="sv-SE"/>
              <a:pPr/>
              <a:t>‹#›</a:t>
            </a:fld>
            <a:endParaRPr lang="sv-SE" altLang="sv-SE"/>
          </a:p>
        </p:txBody>
      </p:sp>
    </p:spTree>
    <p:extLst>
      <p:ext uri="{BB962C8B-B14F-4D97-AF65-F5344CB8AC3E}">
        <p14:creationId xmlns:p14="http://schemas.microsoft.com/office/powerpoint/2010/main" val="418824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pic>
        <p:nvPicPr>
          <p:cNvPr id="3"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endParaRPr lang="en-US"/>
          </a:p>
        </p:txBody>
      </p:sp>
      <p:sp>
        <p:nvSpPr>
          <p:cNvPr id="4" name="Platshållare för datum 13"/>
          <p:cNvSpPr>
            <a:spLocks noGrp="1"/>
          </p:cNvSpPr>
          <p:nvPr>
            <p:ph type="dt" sz="half" idx="10"/>
          </p:nvPr>
        </p:nvSpPr>
        <p:spPr/>
        <p:txBody>
          <a:bodyPr/>
          <a:lstStyle>
            <a:lvl1pPr>
              <a:defRPr/>
            </a:lvl1pPr>
          </a:lstStyle>
          <a:p>
            <a:pPr>
              <a:defRPr/>
            </a:pPr>
            <a:endParaRPr lang="sv-SE"/>
          </a:p>
        </p:txBody>
      </p:sp>
      <p:sp>
        <p:nvSpPr>
          <p:cNvPr id="5" name="Platshållare för sidfot 2"/>
          <p:cNvSpPr>
            <a:spLocks noGrp="1"/>
          </p:cNvSpPr>
          <p:nvPr>
            <p:ph type="ftr" sz="quarter" idx="11"/>
          </p:nvPr>
        </p:nvSpPr>
        <p:spPr/>
        <p:txBody>
          <a:bodyPr/>
          <a:lstStyle>
            <a:lvl1pPr>
              <a:defRPr/>
            </a:lvl1pPr>
          </a:lstStyle>
          <a:p>
            <a:pPr>
              <a:defRPr/>
            </a:pPr>
            <a:endParaRPr lang="sv-SE"/>
          </a:p>
        </p:txBody>
      </p:sp>
      <p:sp>
        <p:nvSpPr>
          <p:cNvPr id="6" name="Platshållare för bildnummer 22"/>
          <p:cNvSpPr>
            <a:spLocks noGrp="1"/>
          </p:cNvSpPr>
          <p:nvPr>
            <p:ph type="sldNum" sz="quarter" idx="12"/>
          </p:nvPr>
        </p:nvSpPr>
        <p:spPr/>
        <p:txBody>
          <a:bodyPr/>
          <a:lstStyle>
            <a:lvl1pPr>
              <a:defRPr/>
            </a:lvl1pPr>
          </a:lstStyle>
          <a:p>
            <a:fld id="{16AD8A67-1EC7-4DC4-BB5E-AEE27FD3B4DA}" type="slidenum">
              <a:rPr lang="sv-SE" altLang="sv-SE"/>
              <a:pPr/>
              <a:t>‹#›</a:t>
            </a:fld>
            <a:endParaRPr lang="sv-SE" altLang="sv-SE"/>
          </a:p>
        </p:txBody>
      </p:sp>
    </p:spTree>
    <p:extLst>
      <p:ext uri="{BB962C8B-B14F-4D97-AF65-F5344CB8AC3E}">
        <p14:creationId xmlns:p14="http://schemas.microsoft.com/office/powerpoint/2010/main" val="375780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2" name="Bildobjekt 7" descr="Assalub logo genomskinlig vit i symbol.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88913"/>
            <a:ext cx="1860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13"/>
          <p:cNvSpPr>
            <a:spLocks noGrp="1"/>
          </p:cNvSpPr>
          <p:nvPr>
            <p:ph type="dt" sz="half" idx="10"/>
          </p:nvPr>
        </p:nvSpPr>
        <p:spPr/>
        <p:txBody>
          <a:bodyPr/>
          <a:lstStyle>
            <a:lvl1pPr>
              <a:defRPr/>
            </a:lvl1pPr>
          </a:lstStyle>
          <a:p>
            <a:pPr>
              <a:defRPr/>
            </a:pPr>
            <a:endParaRPr lang="sv-SE"/>
          </a:p>
        </p:txBody>
      </p:sp>
      <p:sp>
        <p:nvSpPr>
          <p:cNvPr id="4" name="Platshållare för sidfot 2"/>
          <p:cNvSpPr>
            <a:spLocks noGrp="1"/>
          </p:cNvSpPr>
          <p:nvPr>
            <p:ph type="ftr" sz="quarter" idx="11"/>
          </p:nvPr>
        </p:nvSpPr>
        <p:spPr/>
        <p:txBody>
          <a:bodyPr/>
          <a:lstStyle>
            <a:lvl1pPr>
              <a:defRPr/>
            </a:lvl1pPr>
          </a:lstStyle>
          <a:p>
            <a:pPr>
              <a:defRPr/>
            </a:pPr>
            <a:endParaRPr lang="sv-SE"/>
          </a:p>
        </p:txBody>
      </p:sp>
      <p:sp>
        <p:nvSpPr>
          <p:cNvPr id="5" name="Platshållare för bildnummer 22"/>
          <p:cNvSpPr>
            <a:spLocks noGrp="1"/>
          </p:cNvSpPr>
          <p:nvPr>
            <p:ph type="sldNum" sz="quarter" idx="12"/>
          </p:nvPr>
        </p:nvSpPr>
        <p:spPr/>
        <p:txBody>
          <a:bodyPr/>
          <a:lstStyle>
            <a:lvl1pPr>
              <a:defRPr/>
            </a:lvl1pPr>
          </a:lstStyle>
          <a:p>
            <a:fld id="{A04D7DE3-E4EB-4D48-9385-13FE1073107F}" type="slidenum">
              <a:rPr lang="sv-SE" altLang="sv-SE"/>
              <a:pPr/>
              <a:t>‹#›</a:t>
            </a:fld>
            <a:endParaRPr lang="sv-SE" altLang="sv-SE"/>
          </a:p>
        </p:txBody>
      </p:sp>
    </p:spTree>
    <p:extLst>
      <p:ext uri="{BB962C8B-B14F-4D97-AF65-F5344CB8AC3E}">
        <p14:creationId xmlns:p14="http://schemas.microsoft.com/office/powerpoint/2010/main" val="151777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pic>
        <p:nvPicPr>
          <p:cNvPr id="5"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sv-SE"/>
              <a:t>Klicka här för att ändra format</a:t>
            </a:r>
            <a:endParaRPr lang="en-US"/>
          </a:p>
        </p:txBody>
      </p:sp>
      <p:sp>
        <p:nvSpPr>
          <p:cNvPr id="3" name="Platshållare för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sv-SE"/>
              <a:t>Klicka här för att ändra format på bakgrundstexten</a:t>
            </a:r>
          </a:p>
        </p:txBody>
      </p:sp>
      <p:sp>
        <p:nvSpPr>
          <p:cNvPr id="4" name="Platshållare för innehåll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13"/>
          <p:cNvSpPr>
            <a:spLocks noGrp="1"/>
          </p:cNvSpPr>
          <p:nvPr>
            <p:ph type="dt" sz="half" idx="10"/>
          </p:nvPr>
        </p:nvSpPr>
        <p:spPr/>
        <p:txBody>
          <a:bodyPr/>
          <a:lstStyle>
            <a:lvl1pPr>
              <a:defRPr/>
            </a:lvl1pPr>
          </a:lstStyle>
          <a:p>
            <a:pPr>
              <a:defRPr/>
            </a:pPr>
            <a:endParaRPr lang="sv-SE"/>
          </a:p>
        </p:txBody>
      </p:sp>
      <p:sp>
        <p:nvSpPr>
          <p:cNvPr id="7" name="Platshållare för sidfot 2"/>
          <p:cNvSpPr>
            <a:spLocks noGrp="1"/>
          </p:cNvSpPr>
          <p:nvPr>
            <p:ph type="ftr" sz="quarter" idx="11"/>
          </p:nvPr>
        </p:nvSpPr>
        <p:spPr/>
        <p:txBody>
          <a:bodyPr/>
          <a:lstStyle>
            <a:lvl1pPr>
              <a:defRPr/>
            </a:lvl1pPr>
          </a:lstStyle>
          <a:p>
            <a:pPr>
              <a:defRPr/>
            </a:pPr>
            <a:endParaRPr lang="sv-SE"/>
          </a:p>
        </p:txBody>
      </p:sp>
      <p:sp>
        <p:nvSpPr>
          <p:cNvPr id="8" name="Platshållare för bildnummer 22"/>
          <p:cNvSpPr>
            <a:spLocks noGrp="1"/>
          </p:cNvSpPr>
          <p:nvPr>
            <p:ph type="sldNum" sz="quarter" idx="12"/>
          </p:nvPr>
        </p:nvSpPr>
        <p:spPr/>
        <p:txBody>
          <a:bodyPr/>
          <a:lstStyle>
            <a:lvl1pPr>
              <a:defRPr/>
            </a:lvl1pPr>
          </a:lstStyle>
          <a:p>
            <a:fld id="{E45007A2-2008-47E2-906A-9A7CBDA16161}" type="slidenum">
              <a:rPr lang="sv-SE" altLang="sv-SE"/>
              <a:pPr/>
              <a:t>‹#›</a:t>
            </a:fld>
            <a:endParaRPr lang="sv-SE" altLang="sv-SE"/>
          </a:p>
        </p:txBody>
      </p:sp>
    </p:spTree>
    <p:extLst>
      <p:ext uri="{BB962C8B-B14F-4D97-AF65-F5344CB8AC3E}">
        <p14:creationId xmlns:p14="http://schemas.microsoft.com/office/powerpoint/2010/main" val="409465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pic>
        <p:nvPicPr>
          <p:cNvPr id="5" name="Picture 22" descr="Assalub logo genomskinlig vit i symb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sv-SE"/>
              <a:t>Klicka här för att ändra format</a:t>
            </a:r>
            <a:endParaRPr lang="en-US"/>
          </a:p>
        </p:txBody>
      </p:sp>
      <p:sp>
        <p:nvSpPr>
          <p:cNvPr id="3" name="Platshållare för bild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sv-SE" noProof="0"/>
              <a:t>Klicka på ikonen för att lägga till en bild</a:t>
            </a:r>
            <a:endParaRPr lang="en-US" noProof="0" dirty="0"/>
          </a:p>
        </p:txBody>
      </p:sp>
      <p:sp>
        <p:nvSpPr>
          <p:cNvPr id="4" name="Platshållare för text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sv-SE"/>
              <a:t>Klicka här för att ändra format på bakgrundstexten</a:t>
            </a:r>
          </a:p>
        </p:txBody>
      </p:sp>
      <p:sp>
        <p:nvSpPr>
          <p:cNvPr id="6" name="Platshållare för datum 13"/>
          <p:cNvSpPr>
            <a:spLocks noGrp="1"/>
          </p:cNvSpPr>
          <p:nvPr>
            <p:ph type="dt" sz="half" idx="10"/>
          </p:nvPr>
        </p:nvSpPr>
        <p:spPr/>
        <p:txBody>
          <a:bodyPr/>
          <a:lstStyle>
            <a:lvl1pPr>
              <a:defRPr/>
            </a:lvl1pPr>
          </a:lstStyle>
          <a:p>
            <a:pPr>
              <a:defRPr/>
            </a:pPr>
            <a:endParaRPr lang="sv-SE"/>
          </a:p>
        </p:txBody>
      </p:sp>
      <p:sp>
        <p:nvSpPr>
          <p:cNvPr id="7" name="Platshållare för sidfot 2"/>
          <p:cNvSpPr>
            <a:spLocks noGrp="1"/>
          </p:cNvSpPr>
          <p:nvPr>
            <p:ph type="ftr" sz="quarter" idx="11"/>
          </p:nvPr>
        </p:nvSpPr>
        <p:spPr/>
        <p:txBody>
          <a:bodyPr/>
          <a:lstStyle>
            <a:lvl1pPr>
              <a:defRPr/>
            </a:lvl1pPr>
          </a:lstStyle>
          <a:p>
            <a:pPr>
              <a:defRPr/>
            </a:pPr>
            <a:endParaRPr lang="sv-SE"/>
          </a:p>
        </p:txBody>
      </p:sp>
      <p:sp>
        <p:nvSpPr>
          <p:cNvPr id="8" name="Platshållare för bildnummer 22"/>
          <p:cNvSpPr>
            <a:spLocks noGrp="1"/>
          </p:cNvSpPr>
          <p:nvPr>
            <p:ph type="sldNum" sz="quarter" idx="12"/>
          </p:nvPr>
        </p:nvSpPr>
        <p:spPr/>
        <p:txBody>
          <a:bodyPr/>
          <a:lstStyle>
            <a:lvl1pPr>
              <a:defRPr/>
            </a:lvl1pPr>
          </a:lstStyle>
          <a:p>
            <a:fld id="{669C2B0F-1963-45DC-9A9C-6FFD19E36C55}" type="slidenum">
              <a:rPr lang="sv-SE" altLang="sv-SE"/>
              <a:pPr/>
              <a:t>‹#›</a:t>
            </a:fld>
            <a:endParaRPr lang="sv-SE" altLang="sv-SE"/>
          </a:p>
        </p:txBody>
      </p:sp>
    </p:spTree>
    <p:extLst>
      <p:ext uri="{BB962C8B-B14F-4D97-AF65-F5344CB8AC3E}">
        <p14:creationId xmlns:p14="http://schemas.microsoft.com/office/powerpoint/2010/main" val="6688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Platshållare för rubrik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sv-SE"/>
              <a:t>Klicka här för att ändra format</a:t>
            </a:r>
            <a:endParaRPr lang="en-US"/>
          </a:p>
        </p:txBody>
      </p:sp>
      <p:sp>
        <p:nvSpPr>
          <p:cNvPr id="4099" name="Platshållare för text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en-US" altLang="sv-SE"/>
          </a:p>
        </p:txBody>
      </p:sp>
      <p:sp>
        <p:nvSpPr>
          <p:cNvPr id="14" name="Platshållare för datum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sv-SE"/>
          </a:p>
        </p:txBody>
      </p:sp>
      <p:sp>
        <p:nvSpPr>
          <p:cNvPr id="3" name="Platshållare för sidfot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sv-SE"/>
          </a:p>
        </p:txBody>
      </p:sp>
      <p:sp>
        <p:nvSpPr>
          <p:cNvPr id="23" name="Platshållare för bildnumm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76DA1900-C3CE-4319-B42A-E7C982F311EC}" type="slidenum">
              <a:rPr lang="sv-SE" altLang="sv-SE"/>
              <a:pPr/>
              <a:t>‹#›</a:t>
            </a:fld>
            <a:endParaRPr lang="sv-SE" altLang="sv-SE"/>
          </a:p>
        </p:txBody>
      </p:sp>
      <p:pic>
        <p:nvPicPr>
          <p:cNvPr id="4103" name="Picture 22" descr="Assalub logo genomskinlig vit i symbo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3.bin"/><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1476375" y="2420938"/>
          <a:ext cx="6096000" cy="1619250"/>
        </p:xfrm>
        <a:graphic>
          <a:graphicData uri="http://schemas.openxmlformats.org/presentationml/2006/ole">
            <mc:AlternateContent xmlns:mc="http://schemas.openxmlformats.org/markup-compatibility/2006">
              <mc:Choice xmlns:v="urn:schemas-microsoft-com:vml" Requires="v">
                <p:oleObj spid="_x0000_s1029" name="Photo Editor-foto" r:id="rId4" imgW="28571429" imgH="7590476" progId="MSPhotoEd.3">
                  <p:embed/>
                </p:oleObj>
              </mc:Choice>
              <mc:Fallback>
                <p:oleObj name="Photo Editor-foto" r:id="rId4" imgW="28571429" imgH="7590476" progId="MSPhotoEd.3">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2420938"/>
                        <a:ext cx="60960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6" name="Rectangle 24"/>
          <p:cNvSpPr>
            <a:spLocks noGrp="1" noChangeArrowheads="1"/>
          </p:cNvSpPr>
          <p:nvPr>
            <p:ph type="title" idx="4294967295"/>
          </p:nvPr>
        </p:nvSpPr>
        <p:spPr bwMode="auto">
          <a:xfrm>
            <a:off x="755576" y="908720"/>
            <a:ext cx="7772400" cy="834008"/>
          </a:xfrm>
          <a:ln>
            <a:miter lim="800000"/>
            <a:headEnd/>
            <a:tailEnd/>
          </a:ln>
        </p:spPr>
        <p:txBody>
          <a:bodyPr>
            <a:noAutofit/>
          </a:bodyPr>
          <a:lstStyle/>
          <a:p>
            <a:pPr eaLnBrk="1" fontAlgn="auto" hangingPunct="1">
              <a:spcAft>
                <a:spcPts val="0"/>
              </a:spcAft>
              <a:defRPr/>
            </a:pPr>
            <a:r>
              <a:rPr lang="sv-SE" sz="4800" dirty="0">
                <a:solidFill>
                  <a:schemeClr val="tx1"/>
                </a:solidFill>
                <a:effectLst/>
                <a:latin typeface="Calibri" pitchFamily="34" charset="0"/>
              </a:rPr>
              <a:t>A presentation of</a:t>
            </a:r>
          </a:p>
        </p:txBody>
      </p:sp>
      <p:sp>
        <p:nvSpPr>
          <p:cNvPr id="4" name="Rectangle 24"/>
          <p:cNvSpPr txBox="1">
            <a:spLocks noChangeArrowheads="1"/>
          </p:cNvSpPr>
          <p:nvPr/>
        </p:nvSpPr>
        <p:spPr bwMode="auto">
          <a:xfrm>
            <a:off x="755576" y="4653136"/>
            <a:ext cx="7772400" cy="834008"/>
          </a:xfrm>
          <a:prstGeom prst="rect">
            <a:avLst/>
          </a:prstGeom>
          <a:ln>
            <a:miter lim="800000"/>
            <a:headEnd/>
            <a:tailEnd/>
          </a:ln>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sv-SE" sz="4800" b="1" dirty="0">
                <a:ln w="6350">
                  <a:noFill/>
                </a:ln>
                <a:latin typeface="Calibri" pitchFamily="34" charset="0"/>
                <a:ea typeface="+mj-ea"/>
                <a:cs typeface="+mj-cs"/>
              </a:rPr>
              <a:t>and </a:t>
            </a:r>
            <a:r>
              <a:rPr lang="sv-SE" sz="4800" b="1" dirty="0" err="1">
                <a:ln w="6350">
                  <a:noFill/>
                </a:ln>
                <a:latin typeface="Calibri" pitchFamily="34" charset="0"/>
                <a:ea typeface="+mj-ea"/>
                <a:cs typeface="+mj-cs"/>
              </a:rPr>
              <a:t>our</a:t>
            </a:r>
            <a:r>
              <a:rPr lang="sv-SE" sz="4800" b="1" dirty="0">
                <a:ln w="6350">
                  <a:noFill/>
                </a:ln>
                <a:latin typeface="Calibri" pitchFamily="34" charset="0"/>
                <a:ea typeface="+mj-ea"/>
                <a:cs typeface="+mj-cs"/>
              </a:rPr>
              <a:t> </a:t>
            </a:r>
            <a:r>
              <a:rPr lang="sv-SE" sz="4800" b="1" dirty="0" err="1">
                <a:ln w="6350">
                  <a:noFill/>
                </a:ln>
                <a:latin typeface="Calibri" pitchFamily="34" charset="0"/>
                <a:ea typeface="+mj-ea"/>
                <a:cs typeface="+mj-cs"/>
              </a:rPr>
              <a:t>products</a:t>
            </a:r>
            <a:endParaRPr lang="sv-SE" sz="4800" b="1" dirty="0">
              <a:ln w="6350">
                <a:noFill/>
              </a:ln>
              <a:latin typeface="Calibri"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838200" y="3108325"/>
            <a:ext cx="7696200" cy="2308225"/>
          </a:xfrm>
          <a:prstGeom prst="rect">
            <a:avLst/>
          </a:prstGeom>
          <a:noFill/>
          <a:ln w="9525">
            <a:noFill/>
            <a:miter lim="800000"/>
            <a:headEnd/>
            <a:tailEnd/>
          </a:ln>
        </p:spPr>
        <p:txBody>
          <a:bodyPr>
            <a:spAutoFit/>
            <a:scene3d>
              <a:camera prst="orthographicFront"/>
              <a:lightRig rig="soft" dir="t">
                <a:rot lat="0" lon="0" rev="0"/>
              </a:lightRig>
            </a:scene3d>
            <a:sp3d>
              <a:bevelT w="0" h="0"/>
            </a:sp3d>
          </a:bodyPr>
          <a:lstStyle/>
          <a:p>
            <a:pPr algn="ctr">
              <a:spcBef>
                <a:spcPct val="50000"/>
              </a:spcBef>
              <a:defRPr/>
            </a:pPr>
            <a:r>
              <a:rPr lang="en-GB" sz="3600" b="1" dirty="0">
                <a:solidFill>
                  <a:schemeClr val="bg1"/>
                </a:solidFill>
                <a:latin typeface="Calibri" pitchFamily="34" charset="0"/>
              </a:rPr>
              <a:t>To develop, manufacture and </a:t>
            </a:r>
          </a:p>
          <a:p>
            <a:pPr algn="ctr">
              <a:spcBef>
                <a:spcPct val="50000"/>
              </a:spcBef>
              <a:defRPr/>
            </a:pPr>
            <a:r>
              <a:rPr lang="en-GB" sz="3600" b="1" dirty="0">
                <a:solidFill>
                  <a:schemeClr val="bg1"/>
                </a:solidFill>
                <a:latin typeface="Calibri" pitchFamily="34" charset="0"/>
              </a:rPr>
              <a:t>market equipments </a:t>
            </a:r>
          </a:p>
          <a:p>
            <a:pPr algn="ctr">
              <a:spcBef>
                <a:spcPct val="50000"/>
              </a:spcBef>
              <a:defRPr/>
            </a:pPr>
            <a:r>
              <a:rPr lang="en-GB" sz="3600" b="1" dirty="0">
                <a:solidFill>
                  <a:schemeClr val="bg1"/>
                </a:solidFill>
                <a:latin typeface="Calibri" pitchFamily="34" charset="0"/>
              </a:rPr>
              <a:t>for rational lubrication</a:t>
            </a:r>
          </a:p>
        </p:txBody>
      </p:sp>
      <p:sp>
        <p:nvSpPr>
          <p:cNvPr id="46084" name="Rectangle 4"/>
          <p:cNvSpPr>
            <a:spLocks noGrp="1" noChangeArrowheads="1"/>
          </p:cNvSpPr>
          <p:nvPr>
            <p:ph type="title" idx="4294967295"/>
          </p:nvPr>
        </p:nvSpPr>
        <p:spPr bwMode="auto">
          <a:xfrm>
            <a:off x="1331640" y="1371600"/>
            <a:ext cx="6440760" cy="990600"/>
          </a:xfrm>
          <a:ln>
            <a:miter lim="800000"/>
            <a:headEnd/>
            <a:tailEnd/>
          </a:ln>
        </p:spPr>
        <p:txBody>
          <a:bodyPr/>
          <a:lstStyle/>
          <a:p>
            <a:pPr eaLnBrk="1" fontAlgn="auto" hangingPunct="1">
              <a:spcAft>
                <a:spcPts val="0"/>
              </a:spcAft>
              <a:defRPr/>
            </a:pPr>
            <a:r>
              <a:rPr lang="sv-SE" sz="4800" dirty="0">
                <a:solidFill>
                  <a:schemeClr val="tx1"/>
                </a:solidFill>
                <a:effectLst/>
                <a:latin typeface="Calibri" pitchFamily="34" charset="0"/>
              </a:rPr>
              <a:t>Our business </a:t>
            </a:r>
            <a:r>
              <a:rPr lang="sv-SE" sz="4800" dirty="0" err="1">
                <a:solidFill>
                  <a:schemeClr val="tx1"/>
                </a:solidFill>
                <a:effectLst/>
                <a:latin typeface="Calibri" pitchFamily="34" charset="0"/>
              </a:rPr>
              <a:t>idea</a:t>
            </a:r>
            <a:endParaRPr lang="sv-SE" sz="4800" dirty="0">
              <a:solidFill>
                <a:schemeClr val="tx1"/>
              </a:solidFill>
              <a:effectLst/>
              <a:latin typeface="Calibri" pitchFamily="34" charset="0"/>
            </a:endParaRPr>
          </a:p>
        </p:txBody>
      </p:sp>
      <p:pic>
        <p:nvPicPr>
          <p:cNvPr id="16388" name="Picture 22" descr="Assalub logo genomskinlig vit i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1026" descr="bil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928688"/>
            <a:ext cx="274796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28" descr="pm+doser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038600"/>
            <a:ext cx="35052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30"/>
          <p:cNvSpPr txBox="1">
            <a:spLocks noChangeArrowheads="1"/>
          </p:cNvSpPr>
          <p:nvPr/>
        </p:nvSpPr>
        <p:spPr bwMode="auto">
          <a:xfrm>
            <a:off x="4114800" y="4572000"/>
            <a:ext cx="4876800" cy="1785104"/>
          </a:xfrm>
          <a:prstGeom prst="rect">
            <a:avLst/>
          </a:prstGeom>
          <a:noFill/>
          <a:ln w="9525">
            <a:noFill/>
            <a:miter lim="800000"/>
            <a:headEnd/>
            <a:tailEnd/>
          </a:ln>
        </p:spPr>
        <p:txBody>
          <a:bodyPr>
            <a:spAutoFit/>
            <a:scene3d>
              <a:camera prst="orthographicFront"/>
              <a:lightRig rig="soft" dir="t">
                <a:rot lat="0" lon="0" rev="0"/>
              </a:lightRig>
            </a:scene3d>
            <a:sp3d>
              <a:bevelT w="0" h="0"/>
            </a:sp3d>
          </a:bodyPr>
          <a:lstStyle/>
          <a:p>
            <a:pPr marL="457200" indent="-457200">
              <a:spcBef>
                <a:spcPct val="50000"/>
              </a:spcBef>
              <a:defRPr/>
            </a:pPr>
            <a:r>
              <a:rPr lang="sv-SE" sz="2000" b="1" dirty="0">
                <a:latin typeface="Calibri" pitchFamily="34" charset="0"/>
              </a:rPr>
              <a:t>1958</a:t>
            </a:r>
            <a:r>
              <a:rPr lang="sv-SE" sz="2000" dirty="0">
                <a:solidFill>
                  <a:schemeClr val="bg1"/>
                </a:solidFill>
                <a:latin typeface="Calibri" pitchFamily="34" charset="0"/>
              </a:rPr>
              <a:t> Aircraft </a:t>
            </a:r>
            <a:r>
              <a:rPr lang="sv-SE" sz="2000" dirty="0" err="1">
                <a:solidFill>
                  <a:schemeClr val="bg1"/>
                </a:solidFill>
                <a:latin typeface="Calibri" pitchFamily="34" charset="0"/>
              </a:rPr>
              <a:t>hydraulics</a:t>
            </a:r>
            <a:endParaRPr lang="sv-SE" sz="2000" dirty="0">
              <a:solidFill>
                <a:schemeClr val="bg1"/>
              </a:solidFill>
              <a:latin typeface="Calibri" pitchFamily="34" charset="0"/>
            </a:endParaRPr>
          </a:p>
          <a:p>
            <a:pPr marL="457200" indent="-457200">
              <a:spcBef>
                <a:spcPct val="50000"/>
              </a:spcBef>
              <a:defRPr/>
            </a:pPr>
            <a:r>
              <a:rPr lang="sv-SE" sz="2000" b="1" dirty="0">
                <a:latin typeface="Calibri" pitchFamily="34" charset="0"/>
              </a:rPr>
              <a:t>1985</a:t>
            </a:r>
            <a:r>
              <a:rPr lang="sv-SE" sz="2000" dirty="0">
                <a:solidFill>
                  <a:schemeClr val="bg1"/>
                </a:solidFill>
                <a:latin typeface="Calibri" pitchFamily="34" charset="0"/>
              </a:rPr>
              <a:t> Air driven </a:t>
            </a:r>
            <a:r>
              <a:rPr lang="sv-SE" sz="2000" dirty="0" err="1">
                <a:solidFill>
                  <a:schemeClr val="bg1"/>
                </a:solidFill>
                <a:latin typeface="Calibri" pitchFamily="34" charset="0"/>
              </a:rPr>
              <a:t>barrel</a:t>
            </a:r>
            <a:r>
              <a:rPr lang="sv-SE" sz="2000" dirty="0">
                <a:solidFill>
                  <a:schemeClr val="bg1"/>
                </a:solidFill>
                <a:latin typeface="Calibri" pitchFamily="34" charset="0"/>
              </a:rPr>
              <a:t> pumps</a:t>
            </a:r>
          </a:p>
          <a:p>
            <a:pPr marL="457200" indent="-457200">
              <a:spcBef>
                <a:spcPct val="50000"/>
              </a:spcBef>
              <a:defRPr/>
            </a:pPr>
            <a:r>
              <a:rPr lang="sv-SE" sz="2000" b="1" dirty="0">
                <a:latin typeface="Calibri" pitchFamily="34" charset="0"/>
              </a:rPr>
              <a:t>1986</a:t>
            </a:r>
            <a:r>
              <a:rPr lang="sv-SE" sz="2000" dirty="0">
                <a:solidFill>
                  <a:schemeClr val="bg1"/>
                </a:solidFill>
                <a:latin typeface="Calibri" pitchFamily="34" charset="0"/>
              </a:rPr>
              <a:t> </a:t>
            </a:r>
            <a:r>
              <a:rPr lang="sv-SE" sz="2000" dirty="0" err="1">
                <a:solidFill>
                  <a:schemeClr val="bg1"/>
                </a:solidFill>
                <a:latin typeface="Calibri" pitchFamily="34" charset="0"/>
              </a:rPr>
              <a:t>Safematic</a:t>
            </a:r>
            <a:r>
              <a:rPr lang="sv-SE" sz="2000" dirty="0">
                <a:solidFill>
                  <a:schemeClr val="bg1"/>
                </a:solidFill>
                <a:latin typeface="Calibri" pitchFamily="34" charset="0"/>
              </a:rPr>
              <a:t> AB</a:t>
            </a:r>
          </a:p>
          <a:p>
            <a:pPr marL="457200" indent="-457200">
              <a:spcBef>
                <a:spcPct val="50000"/>
              </a:spcBef>
              <a:defRPr/>
            </a:pPr>
            <a:r>
              <a:rPr lang="sv-SE" sz="2000" b="1" dirty="0">
                <a:latin typeface="Calibri" pitchFamily="34" charset="0"/>
              </a:rPr>
              <a:t>1993</a:t>
            </a:r>
            <a:r>
              <a:rPr lang="sv-SE" sz="2000" dirty="0">
                <a:solidFill>
                  <a:schemeClr val="bg1"/>
                </a:solidFill>
                <a:latin typeface="Calibri" pitchFamily="34" charset="0"/>
              </a:rPr>
              <a:t> </a:t>
            </a:r>
            <a:r>
              <a:rPr lang="sv-SE" sz="2000" dirty="0" err="1">
                <a:solidFill>
                  <a:schemeClr val="bg1"/>
                </a:solidFill>
                <a:latin typeface="Calibri" pitchFamily="34" charset="0"/>
              </a:rPr>
              <a:t>Assalub</a:t>
            </a:r>
            <a:r>
              <a:rPr lang="sv-SE" sz="2000" dirty="0">
                <a:solidFill>
                  <a:schemeClr val="bg1"/>
                </a:solidFill>
                <a:latin typeface="Calibri" pitchFamily="34" charset="0"/>
              </a:rPr>
              <a:t> AB</a:t>
            </a:r>
          </a:p>
        </p:txBody>
      </p:sp>
      <p:sp>
        <p:nvSpPr>
          <p:cNvPr id="2054" name="Text Box 1031"/>
          <p:cNvSpPr txBox="1">
            <a:spLocks noChangeArrowheads="1"/>
          </p:cNvSpPr>
          <p:nvPr/>
        </p:nvSpPr>
        <p:spPr bwMode="auto">
          <a:xfrm>
            <a:off x="457200" y="1143000"/>
            <a:ext cx="4800600" cy="2092881"/>
          </a:xfrm>
          <a:prstGeom prst="rect">
            <a:avLst/>
          </a:prstGeom>
          <a:noFill/>
          <a:ln w="9525">
            <a:noFill/>
            <a:miter lim="800000"/>
            <a:headEnd/>
            <a:tailEnd/>
          </a:ln>
        </p:spPr>
        <p:txBody>
          <a:bodyPr>
            <a:spAutoFit/>
            <a:scene3d>
              <a:camera prst="orthographicFront"/>
              <a:lightRig rig="soft" dir="t">
                <a:rot lat="0" lon="0" rev="0"/>
              </a:lightRig>
            </a:scene3d>
            <a:sp3d extrusionH="57150">
              <a:bevelT w="0" h="0"/>
            </a:sp3d>
          </a:bodyPr>
          <a:lstStyle/>
          <a:p>
            <a:pPr marL="457200" indent="-457200">
              <a:spcBef>
                <a:spcPct val="50000"/>
              </a:spcBef>
              <a:defRPr/>
            </a:pPr>
            <a:r>
              <a:rPr lang="sv-SE" sz="2000" b="1" dirty="0">
                <a:latin typeface="Calibri" pitchFamily="34" charset="0"/>
              </a:rPr>
              <a:t>1908</a:t>
            </a:r>
            <a:r>
              <a:rPr lang="sv-SE" sz="2000" dirty="0">
                <a:solidFill>
                  <a:schemeClr val="bg1"/>
                </a:solidFill>
                <a:latin typeface="Calibri" pitchFamily="34" charset="0"/>
              </a:rPr>
              <a:t> Åtvidabergs Vagnfabrik</a:t>
            </a:r>
          </a:p>
          <a:p>
            <a:pPr marL="457200" indent="-457200">
              <a:spcBef>
                <a:spcPct val="50000"/>
              </a:spcBef>
              <a:defRPr/>
            </a:pPr>
            <a:r>
              <a:rPr lang="sv-SE" sz="2000" b="1" dirty="0">
                <a:latin typeface="Calibri" pitchFamily="34" charset="0"/>
              </a:rPr>
              <a:t>1910</a:t>
            </a:r>
            <a:r>
              <a:rPr lang="sv-SE" sz="2000" dirty="0">
                <a:solidFill>
                  <a:schemeClr val="bg1"/>
                </a:solidFill>
                <a:latin typeface="Calibri" pitchFamily="34" charset="0"/>
              </a:rPr>
              <a:t> Car </a:t>
            </a:r>
            <a:r>
              <a:rPr lang="sv-SE" sz="2000" dirty="0" err="1">
                <a:solidFill>
                  <a:schemeClr val="bg1"/>
                </a:solidFill>
                <a:latin typeface="Calibri" pitchFamily="34" charset="0"/>
              </a:rPr>
              <a:t>production</a:t>
            </a:r>
            <a:endParaRPr lang="sv-SE" sz="2000" dirty="0">
              <a:solidFill>
                <a:schemeClr val="bg1"/>
              </a:solidFill>
              <a:latin typeface="Calibri" pitchFamily="34" charset="0"/>
            </a:endParaRPr>
          </a:p>
          <a:p>
            <a:pPr marL="457200" indent="-457200">
              <a:spcBef>
                <a:spcPct val="50000"/>
              </a:spcBef>
              <a:defRPr/>
            </a:pPr>
            <a:r>
              <a:rPr lang="sv-SE" sz="2000" b="1" dirty="0">
                <a:latin typeface="Calibri" pitchFamily="34" charset="0"/>
              </a:rPr>
              <a:t>1917</a:t>
            </a:r>
            <a:r>
              <a:rPr lang="sv-SE" sz="2000" dirty="0">
                <a:solidFill>
                  <a:schemeClr val="bg1"/>
                </a:solidFill>
                <a:latin typeface="Calibri" pitchFamily="34" charset="0"/>
              </a:rPr>
              <a:t> ÅSSA – Åtvidabergs spårväxel och</a:t>
            </a:r>
            <a:br>
              <a:rPr lang="sv-SE" sz="2000" dirty="0">
                <a:solidFill>
                  <a:schemeClr val="bg1"/>
                </a:solidFill>
                <a:latin typeface="Calibri" pitchFamily="34" charset="0"/>
              </a:rPr>
            </a:br>
            <a:r>
              <a:rPr lang="sv-SE" sz="2000" dirty="0">
                <a:solidFill>
                  <a:schemeClr val="bg1"/>
                </a:solidFill>
                <a:latin typeface="Calibri" pitchFamily="34" charset="0"/>
              </a:rPr>
              <a:t>  signalfabrik AB</a:t>
            </a:r>
          </a:p>
          <a:p>
            <a:pPr marL="457200" indent="-457200">
              <a:spcBef>
                <a:spcPct val="50000"/>
              </a:spcBef>
              <a:defRPr/>
            </a:pPr>
            <a:r>
              <a:rPr lang="sv-SE" sz="2000" b="1" dirty="0">
                <a:latin typeface="Calibri" pitchFamily="34" charset="0"/>
              </a:rPr>
              <a:t>1928</a:t>
            </a:r>
            <a:r>
              <a:rPr lang="sv-SE" sz="2000" dirty="0">
                <a:solidFill>
                  <a:schemeClr val="bg1"/>
                </a:solidFill>
                <a:latin typeface="Calibri" pitchFamily="34" charset="0"/>
              </a:rPr>
              <a:t> </a:t>
            </a:r>
            <a:r>
              <a:rPr lang="sv-SE" sz="2000" dirty="0" err="1">
                <a:solidFill>
                  <a:schemeClr val="bg1"/>
                </a:solidFill>
                <a:latin typeface="Calibri" pitchFamily="34" charset="0"/>
              </a:rPr>
              <a:t>Lubricators</a:t>
            </a:r>
            <a:endParaRPr lang="sv-SE" sz="2000" dirty="0">
              <a:solidFill>
                <a:schemeClr val="bg1"/>
              </a:solidFill>
              <a:latin typeface="Calibri" pitchFamily="34" charset="0"/>
            </a:endParaRPr>
          </a:p>
        </p:txBody>
      </p:sp>
      <p:sp>
        <p:nvSpPr>
          <p:cNvPr id="30728" name="Rectangle 1032"/>
          <p:cNvSpPr>
            <a:spLocks noGrp="1" noChangeArrowheads="1"/>
          </p:cNvSpPr>
          <p:nvPr>
            <p:ph type="title" idx="4294967295"/>
          </p:nvPr>
        </p:nvSpPr>
        <p:spPr bwMode="auto">
          <a:xfrm>
            <a:off x="1403648" y="381000"/>
            <a:ext cx="6368752" cy="609600"/>
          </a:xfrm>
          <a:ln>
            <a:miter lim="800000"/>
            <a:headEnd/>
            <a:tailEnd/>
          </a:ln>
        </p:spPr>
        <p:txBody>
          <a:bodyPr>
            <a:noAutofit/>
          </a:bodyPr>
          <a:lstStyle/>
          <a:p>
            <a:pPr eaLnBrk="1" fontAlgn="auto" hangingPunct="1">
              <a:spcAft>
                <a:spcPts val="0"/>
              </a:spcAft>
              <a:defRPr/>
            </a:pPr>
            <a:r>
              <a:rPr lang="sv-SE" sz="4400" dirty="0">
                <a:solidFill>
                  <a:schemeClr val="tx1"/>
                </a:solidFill>
                <a:effectLst/>
                <a:latin typeface="Calibri" pitchFamily="34" charset="0"/>
              </a:rPr>
              <a:t>History</a:t>
            </a:r>
          </a:p>
        </p:txBody>
      </p:sp>
      <p:graphicFrame>
        <p:nvGraphicFramePr>
          <p:cNvPr id="2050" name="Object 1033"/>
          <p:cNvGraphicFramePr>
            <a:graphicFrameLocks noChangeAspect="1"/>
          </p:cNvGraphicFramePr>
          <p:nvPr/>
        </p:nvGraphicFramePr>
        <p:xfrm>
          <a:off x="4140200" y="2997200"/>
          <a:ext cx="3371850" cy="1470025"/>
        </p:xfrm>
        <a:graphic>
          <a:graphicData uri="http://schemas.openxmlformats.org/presentationml/2006/ole">
            <mc:AlternateContent xmlns:mc="http://schemas.openxmlformats.org/markup-compatibility/2006">
              <mc:Choice xmlns:v="urn:schemas-microsoft-com:vml" Requires="v">
                <p:oleObj spid="_x0000_s2057" name="Photo Editor-foto" r:id="rId6" imgW="4153480" imgH="1809524" progId="MSPhotoEd.3">
                  <p:embed/>
                </p:oleObj>
              </mc:Choice>
              <mc:Fallback>
                <p:oleObj name="Photo Editor-foto" r:id="rId6" imgW="4153480" imgH="1809524" progId="MSPhotoEd.3">
                  <p:embed/>
                  <p:pic>
                    <p:nvPicPr>
                      <p:cNvPr id="0" name="Object 10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2997200"/>
                        <a:ext cx="3371850" cy="14700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6" name="Picture 22" descr="Assalub logo genomskinlig vit i symb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bwMode="auto">
          <a:xfrm>
            <a:off x="0" y="228600"/>
            <a:ext cx="9144000" cy="762000"/>
          </a:xfrm>
          <a:ln>
            <a:miter lim="800000"/>
            <a:headEnd/>
            <a:tailEnd/>
          </a:ln>
        </p:spPr>
        <p:txBody>
          <a:bodyPr/>
          <a:lstStyle/>
          <a:p>
            <a:pPr eaLnBrk="1" fontAlgn="auto" hangingPunct="1">
              <a:spcAft>
                <a:spcPts val="0"/>
              </a:spcAft>
              <a:defRPr/>
            </a:pPr>
            <a:r>
              <a:rPr lang="en-GB" sz="4400" dirty="0">
                <a:solidFill>
                  <a:schemeClr val="tx1"/>
                </a:solidFill>
                <a:effectLst/>
                <a:latin typeface="Calibri" pitchFamily="34" charset="0"/>
              </a:rPr>
              <a:t>Facts  </a:t>
            </a:r>
            <a:r>
              <a:rPr lang="en-GB" sz="2000" dirty="0">
                <a:solidFill>
                  <a:schemeClr val="tx1"/>
                </a:solidFill>
                <a:effectLst/>
                <a:latin typeface="Arial Rounded MT Bold" pitchFamily="34" charset="0"/>
              </a:rPr>
              <a:t>                                       </a:t>
            </a:r>
            <a:endParaRPr lang="sv-SE" dirty="0"/>
          </a:p>
        </p:txBody>
      </p:sp>
      <p:pic>
        <p:nvPicPr>
          <p:cNvPr id="47107" name="Picture 3" descr="Assalub exteriör 1989"/>
          <p:cNvPicPr>
            <a:picLocks noChangeAspect="1" noChangeArrowheads="1"/>
          </p:cNvPicPr>
          <p:nvPr/>
        </p:nvPicPr>
        <p:blipFill>
          <a:blip r:embed="rId3"/>
          <a:srcRect/>
          <a:stretch>
            <a:fillRect/>
          </a:stretch>
        </p:blipFill>
        <p:spPr bwMode="auto">
          <a:xfrm>
            <a:off x="228600" y="3276600"/>
            <a:ext cx="4038600" cy="3392488"/>
          </a:xfrm>
          <a:prstGeom prst="rect">
            <a:avLst/>
          </a:prstGeom>
          <a:noFill/>
          <a:ln w="3175">
            <a:solidFill>
              <a:schemeClr val="tx1"/>
            </a:solidFill>
            <a:miter lim="800000"/>
            <a:headEnd/>
            <a:tailEnd/>
          </a:ln>
          <a:effectLst>
            <a:outerShdw dist="107763" dir="2700000" algn="ctr" rotWithShape="0">
              <a:srgbClr val="808080"/>
            </a:outerShdw>
          </a:effectLst>
        </p:spPr>
      </p:pic>
      <p:sp>
        <p:nvSpPr>
          <p:cNvPr id="9220" name="Rectangle 4"/>
          <p:cNvSpPr>
            <a:spLocks noChangeArrowheads="1"/>
          </p:cNvSpPr>
          <p:nvPr/>
        </p:nvSpPr>
        <p:spPr bwMode="auto">
          <a:xfrm>
            <a:off x="4716463" y="4365625"/>
            <a:ext cx="4024312" cy="460375"/>
          </a:xfrm>
          <a:prstGeom prst="rect">
            <a:avLst/>
          </a:prstGeom>
          <a:noFill/>
          <a:ln w="9525">
            <a:noFill/>
            <a:miter lim="800000"/>
            <a:headEnd/>
            <a:tailEnd/>
          </a:ln>
        </p:spPr>
        <p:txBody>
          <a:bodyPr>
            <a:spAutoFit/>
            <a:scene3d>
              <a:camera prst="orthographicFront"/>
              <a:lightRig rig="soft" dir="t">
                <a:rot lat="0" lon="0" rev="0"/>
              </a:lightRig>
            </a:scene3d>
            <a:sp3d>
              <a:bevelT w="0" h="0"/>
            </a:sp3d>
          </a:bodyPr>
          <a:lstStyle/>
          <a:p>
            <a:pPr>
              <a:spcBef>
                <a:spcPct val="50000"/>
              </a:spcBef>
              <a:defRPr/>
            </a:pPr>
            <a:r>
              <a:rPr lang="sv-SE" dirty="0" err="1">
                <a:latin typeface="Calibri" pitchFamily="34" charset="0"/>
              </a:rPr>
              <a:t>Turn-over</a:t>
            </a:r>
            <a:r>
              <a:rPr lang="sv-SE" dirty="0">
                <a:latin typeface="Calibri" pitchFamily="34" charset="0"/>
              </a:rPr>
              <a:t>: EUR 4,2 millions</a:t>
            </a:r>
            <a:endParaRPr lang="en-GB" dirty="0">
              <a:latin typeface="Calibri" pitchFamily="34" charset="0"/>
            </a:endParaRPr>
          </a:p>
        </p:txBody>
      </p:sp>
      <p:sp>
        <p:nvSpPr>
          <p:cNvPr id="9221" name="Rectangle 5"/>
          <p:cNvSpPr>
            <a:spLocks noChangeArrowheads="1"/>
          </p:cNvSpPr>
          <p:nvPr/>
        </p:nvSpPr>
        <p:spPr bwMode="auto">
          <a:xfrm>
            <a:off x="4716463" y="4797425"/>
            <a:ext cx="2582862" cy="461963"/>
          </a:xfrm>
          <a:prstGeom prst="rect">
            <a:avLst/>
          </a:prstGeom>
          <a:noFill/>
          <a:ln w="9525">
            <a:noFill/>
            <a:miter lim="800000"/>
            <a:headEnd/>
            <a:tailEnd/>
          </a:ln>
        </p:spPr>
        <p:txBody>
          <a:bodyPr>
            <a:spAutoFit/>
            <a:scene3d>
              <a:camera prst="orthographicFront"/>
              <a:lightRig rig="soft" dir="t">
                <a:rot lat="0" lon="0" rev="0"/>
              </a:lightRig>
            </a:scene3d>
            <a:sp3d>
              <a:bevelT w="0" h="0"/>
            </a:sp3d>
          </a:bodyPr>
          <a:lstStyle/>
          <a:p>
            <a:pPr>
              <a:spcBef>
                <a:spcPct val="50000"/>
              </a:spcBef>
              <a:defRPr/>
            </a:pPr>
            <a:r>
              <a:rPr lang="en-GB" dirty="0">
                <a:latin typeface="Calibri" pitchFamily="34" charset="0"/>
              </a:rPr>
              <a:t>Employees:  40</a:t>
            </a:r>
          </a:p>
        </p:txBody>
      </p:sp>
      <p:sp>
        <p:nvSpPr>
          <p:cNvPr id="9222" name="Text Box 6"/>
          <p:cNvSpPr txBox="1">
            <a:spLocks noChangeArrowheads="1"/>
          </p:cNvSpPr>
          <p:nvPr/>
        </p:nvSpPr>
        <p:spPr bwMode="auto">
          <a:xfrm>
            <a:off x="762000" y="1295400"/>
            <a:ext cx="7924800" cy="2308225"/>
          </a:xfrm>
          <a:prstGeom prst="rect">
            <a:avLst/>
          </a:prstGeom>
          <a:noFill/>
          <a:ln w="9525">
            <a:noFill/>
            <a:miter lim="800000"/>
            <a:headEnd/>
            <a:tailEnd/>
          </a:ln>
        </p:spPr>
        <p:txBody>
          <a:bodyPr>
            <a:spAutoFit/>
            <a:scene3d>
              <a:camera prst="orthographicFront"/>
              <a:lightRig rig="soft" dir="t">
                <a:rot lat="0" lon="0" rev="0"/>
              </a:lightRig>
            </a:scene3d>
            <a:sp3d>
              <a:bevelT w="0" h="0"/>
            </a:sp3d>
          </a:bodyPr>
          <a:lstStyle/>
          <a:p>
            <a:pPr>
              <a:spcBef>
                <a:spcPct val="50000"/>
              </a:spcBef>
              <a:defRPr/>
            </a:pPr>
            <a:r>
              <a:rPr lang="en-GB" b="1" dirty="0">
                <a:latin typeface="Calibri" pitchFamily="34" charset="0"/>
              </a:rPr>
              <a:t>ASSALUB AB </a:t>
            </a:r>
            <a:r>
              <a:rPr lang="en-GB" dirty="0">
                <a:solidFill>
                  <a:schemeClr val="bg1"/>
                </a:solidFill>
                <a:latin typeface="Calibri" pitchFamily="34" charset="0"/>
              </a:rPr>
              <a:t>has 85 years experience in development &amp; manufacturing of  high quality lubrication equipment for heavy process industry. </a:t>
            </a:r>
          </a:p>
          <a:p>
            <a:pPr>
              <a:spcBef>
                <a:spcPct val="50000"/>
              </a:spcBef>
              <a:defRPr/>
            </a:pPr>
            <a:r>
              <a:rPr lang="en-GB" dirty="0">
                <a:solidFill>
                  <a:schemeClr val="bg1"/>
                </a:solidFill>
                <a:latin typeface="Calibri" pitchFamily="34" charset="0"/>
              </a:rPr>
              <a:t>The HQ and factory are located in </a:t>
            </a:r>
            <a:r>
              <a:rPr lang="en-GB" dirty="0" err="1">
                <a:solidFill>
                  <a:schemeClr val="bg1"/>
                </a:solidFill>
                <a:latin typeface="Calibri" pitchFamily="34" charset="0"/>
              </a:rPr>
              <a:t>Åtvidaberg</a:t>
            </a:r>
            <a:r>
              <a:rPr lang="en-GB" dirty="0">
                <a:solidFill>
                  <a:schemeClr val="bg1"/>
                </a:solidFill>
                <a:latin typeface="Calibri" pitchFamily="34" charset="0"/>
              </a:rPr>
              <a:t>.</a:t>
            </a:r>
          </a:p>
          <a:p>
            <a:pPr>
              <a:spcBef>
                <a:spcPct val="50000"/>
              </a:spcBef>
              <a:defRPr/>
            </a:pPr>
            <a:endParaRPr lang="sv-SE" dirty="0"/>
          </a:p>
        </p:txBody>
      </p:sp>
      <p:pic>
        <p:nvPicPr>
          <p:cNvPr id="17415" name="Picture 22" descr="Assalub logo genomskinlig vit i symb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4" name="Rectangle 6"/>
          <p:cNvSpPr>
            <a:spLocks noGrp="1" noChangeArrowheads="1"/>
          </p:cNvSpPr>
          <p:nvPr>
            <p:ph type="title" idx="4294967295"/>
          </p:nvPr>
        </p:nvSpPr>
        <p:spPr bwMode="auto">
          <a:xfrm>
            <a:off x="2123728" y="609600"/>
            <a:ext cx="7020272" cy="838200"/>
          </a:xfrm>
          <a:ln>
            <a:miter lim="800000"/>
            <a:headEnd/>
            <a:tailEnd/>
          </a:ln>
        </p:spPr>
        <p:txBody>
          <a:bodyPr/>
          <a:lstStyle/>
          <a:p>
            <a:pPr algn="l" eaLnBrk="1" fontAlgn="auto" hangingPunct="1">
              <a:spcBef>
                <a:spcPct val="50000"/>
              </a:spcBef>
              <a:spcAft>
                <a:spcPts val="0"/>
              </a:spcAft>
              <a:defRPr/>
            </a:pPr>
            <a:r>
              <a:rPr lang="en-GB" sz="4400" dirty="0">
                <a:solidFill>
                  <a:schemeClr val="tx1"/>
                </a:solidFill>
                <a:effectLst/>
                <a:latin typeface="Calibri" pitchFamily="34" charset="0"/>
              </a:rPr>
              <a:t>Industrial lubrication</a:t>
            </a:r>
          </a:p>
        </p:txBody>
      </p:sp>
      <p:sp>
        <p:nvSpPr>
          <p:cNvPr id="32775" name="Rectangle 7"/>
          <p:cNvSpPr>
            <a:spLocks noChangeArrowheads="1"/>
          </p:cNvSpPr>
          <p:nvPr/>
        </p:nvSpPr>
        <p:spPr bwMode="auto">
          <a:xfrm>
            <a:off x="684213" y="1628775"/>
            <a:ext cx="3733800" cy="519113"/>
          </a:xfrm>
          <a:prstGeom prst="rect">
            <a:avLst/>
          </a:prstGeom>
          <a:noFill/>
          <a:ln w="9525">
            <a:noFill/>
            <a:miter lim="800000"/>
            <a:headEnd/>
            <a:tailEnd/>
          </a:ln>
        </p:spPr>
        <p:txBody>
          <a:bodyPr>
            <a:spAutoFit/>
            <a:scene3d>
              <a:camera prst="orthographicFront"/>
              <a:lightRig rig="soft" dir="t">
                <a:rot lat="0" lon="0" rev="0"/>
              </a:lightRig>
            </a:scene3d>
            <a:sp3d>
              <a:bevelT w="0" h="0"/>
            </a:sp3d>
          </a:bodyPr>
          <a:lstStyle/>
          <a:p>
            <a:pPr>
              <a:spcBef>
                <a:spcPct val="50000"/>
              </a:spcBef>
              <a:defRPr/>
            </a:pPr>
            <a:r>
              <a:rPr lang="en-GB" sz="2800" dirty="0">
                <a:solidFill>
                  <a:schemeClr val="bg1"/>
                </a:solidFill>
                <a:latin typeface="Calibri" pitchFamily="34" charset="0"/>
              </a:rPr>
              <a:t>Dual-line systems</a:t>
            </a:r>
          </a:p>
        </p:txBody>
      </p:sp>
      <p:sp>
        <p:nvSpPr>
          <p:cNvPr id="32776" name="Text Box 8"/>
          <p:cNvSpPr txBox="1">
            <a:spLocks noChangeArrowheads="1"/>
          </p:cNvSpPr>
          <p:nvPr/>
        </p:nvSpPr>
        <p:spPr bwMode="auto">
          <a:xfrm>
            <a:off x="684213" y="2133600"/>
            <a:ext cx="3505200" cy="685800"/>
          </a:xfrm>
          <a:prstGeom prst="rect">
            <a:avLst/>
          </a:prstGeom>
          <a:noFill/>
          <a:ln w="9525">
            <a:noFill/>
            <a:miter lim="800000"/>
            <a:headEnd/>
            <a:tailEnd/>
          </a:ln>
        </p:spPr>
        <p:txBody>
          <a:bodyPr>
            <a:scene3d>
              <a:camera prst="orthographicFront"/>
              <a:lightRig rig="soft" dir="t">
                <a:rot lat="0" lon="0" rev="0"/>
              </a:lightRig>
            </a:scene3d>
            <a:sp3d>
              <a:bevelT w="0" h="0"/>
              <a:contourClr>
                <a:schemeClr val="tx1"/>
              </a:contourClr>
            </a:sp3d>
          </a:bodyPr>
          <a:lstStyle/>
          <a:p>
            <a:pPr marL="342900" indent="-342900">
              <a:spcBef>
                <a:spcPct val="50000"/>
              </a:spcBef>
              <a:buClr>
                <a:schemeClr val="accent2"/>
              </a:buClr>
              <a:buSzPct val="80000"/>
              <a:buFont typeface="Wingdings" pitchFamily="2" charset="2"/>
              <a:buNone/>
              <a:defRPr/>
            </a:pPr>
            <a:r>
              <a:rPr lang="en-GB" sz="2800" dirty="0">
                <a:solidFill>
                  <a:schemeClr val="bg1"/>
                </a:solidFill>
                <a:latin typeface="Calibri" pitchFamily="34" charset="0"/>
              </a:rPr>
              <a:t>Multi line systems</a:t>
            </a:r>
          </a:p>
        </p:txBody>
      </p:sp>
      <p:sp>
        <p:nvSpPr>
          <p:cNvPr id="32777" name="Rectangle 9"/>
          <p:cNvSpPr>
            <a:spLocks noChangeArrowheads="1"/>
          </p:cNvSpPr>
          <p:nvPr/>
        </p:nvSpPr>
        <p:spPr bwMode="auto">
          <a:xfrm>
            <a:off x="684213" y="2636838"/>
            <a:ext cx="3810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sv-SE" sz="2800" dirty="0">
                <a:solidFill>
                  <a:schemeClr val="bg1"/>
                </a:solidFill>
                <a:latin typeface="Calibri" panose="020F0502020204030204" pitchFamily="34" charset="0"/>
              </a:rPr>
              <a:t>Circulation systems</a:t>
            </a:r>
          </a:p>
        </p:txBody>
      </p:sp>
      <p:sp>
        <p:nvSpPr>
          <p:cNvPr id="32778" name="Rectangle 10"/>
          <p:cNvSpPr>
            <a:spLocks noChangeArrowheads="1"/>
          </p:cNvSpPr>
          <p:nvPr/>
        </p:nvSpPr>
        <p:spPr bwMode="auto">
          <a:xfrm>
            <a:off x="684213" y="3141663"/>
            <a:ext cx="3962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sv-SE" sz="2800" dirty="0">
                <a:solidFill>
                  <a:schemeClr val="bg1"/>
                </a:solidFill>
                <a:latin typeface="Calibri" panose="020F0502020204030204" pitchFamily="34" charset="0"/>
              </a:rPr>
              <a:t>Single line progressive systems</a:t>
            </a:r>
          </a:p>
        </p:txBody>
      </p:sp>
      <p:graphicFrame>
        <p:nvGraphicFramePr>
          <p:cNvPr id="32780" name="Object 12"/>
          <p:cNvGraphicFramePr>
            <a:graphicFrameLocks noChangeAspect="1"/>
          </p:cNvGraphicFramePr>
          <p:nvPr/>
        </p:nvGraphicFramePr>
        <p:xfrm>
          <a:off x="3203575" y="4221163"/>
          <a:ext cx="2819400" cy="2114550"/>
        </p:xfrm>
        <a:graphic>
          <a:graphicData uri="http://schemas.openxmlformats.org/presentationml/2006/ole">
            <mc:AlternateContent xmlns:mc="http://schemas.openxmlformats.org/markup-compatibility/2006">
              <mc:Choice xmlns:v="urn:schemas-microsoft-com:vml" Requires="v">
                <p:oleObj spid="_x0000_s3084" name="Photo Editor-foto" r:id="rId4" imgW="6095238" imgH="4571429" progId="MSPhotoEd.3">
                  <p:embed/>
                </p:oleObj>
              </mc:Choice>
              <mc:Fallback>
                <p:oleObj name="Photo Editor-foto" r:id="rId4" imgW="6095238" imgH="4571429" progId="MSPhotoEd.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221163"/>
                        <a:ext cx="2819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781" name="Picture 13" descr="F-apparater"/>
          <p:cNvPicPr>
            <a:picLocks noChangeAspect="1" noChangeArrowheads="1"/>
          </p:cNvPicPr>
          <p:nvPr/>
        </p:nvPicPr>
        <p:blipFill>
          <a:blip r:embed="rId6"/>
          <a:srcRect/>
          <a:stretch>
            <a:fillRect/>
          </a:stretch>
        </p:blipFill>
        <p:spPr bwMode="auto">
          <a:xfrm>
            <a:off x="6588125" y="4221163"/>
            <a:ext cx="1830388" cy="2057400"/>
          </a:xfrm>
          <a:prstGeom prst="rect">
            <a:avLst/>
          </a:prstGeom>
          <a:noFill/>
          <a:ln w="28575">
            <a:noFill/>
            <a:miter lim="800000"/>
            <a:headEnd/>
            <a:tailEnd/>
          </a:ln>
          <a:effectLst>
            <a:outerShdw dist="35921" dir="2700000" algn="ctr" rotWithShape="0">
              <a:srgbClr val="808080"/>
            </a:outerShdw>
          </a:effectLst>
        </p:spPr>
      </p:pic>
      <p:pic>
        <p:nvPicPr>
          <p:cNvPr id="3081" name="Picture 22" descr="Assalub logo genomskinlig vit i symb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Pumpcentral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1700213"/>
            <a:ext cx="289242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084" name="Picture 12" descr="G:\Försäljning\Bilder\Montage\montagebilder cl 3\IMG_035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4221163"/>
            <a:ext cx="1871663"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 calcmode="lin" valueType="num">
                                      <p:cBhvr additive="base">
                                        <p:cTn id="7" dur="500" fill="hold"/>
                                        <p:tgtEl>
                                          <p:spTgt spid="32775"/>
                                        </p:tgtEl>
                                        <p:attrNameLst>
                                          <p:attrName>ppt_x</p:attrName>
                                        </p:attrNameLst>
                                      </p:cBhvr>
                                      <p:tavLst>
                                        <p:tav tm="0">
                                          <p:val>
                                            <p:strVal val="0-#ppt_w/2"/>
                                          </p:val>
                                        </p:tav>
                                        <p:tav tm="100000">
                                          <p:val>
                                            <p:strVal val="#ppt_x"/>
                                          </p:val>
                                        </p:tav>
                                      </p:tavLst>
                                    </p:anim>
                                    <p:anim calcmode="lin" valueType="num">
                                      <p:cBhvr additive="base">
                                        <p:cTn id="8"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2776"/>
                                        </p:tgtEl>
                                        <p:attrNameLst>
                                          <p:attrName>style.visibility</p:attrName>
                                        </p:attrNameLst>
                                      </p:cBhvr>
                                      <p:to>
                                        <p:strVal val="visible"/>
                                      </p:to>
                                    </p:set>
                                    <p:anim calcmode="lin" valueType="num">
                                      <p:cBhvr additive="base">
                                        <p:cTn id="20" dur="500" fill="hold"/>
                                        <p:tgtEl>
                                          <p:spTgt spid="32776"/>
                                        </p:tgtEl>
                                        <p:attrNameLst>
                                          <p:attrName>ppt_x</p:attrName>
                                        </p:attrNameLst>
                                      </p:cBhvr>
                                      <p:tavLst>
                                        <p:tav tm="0">
                                          <p:val>
                                            <p:strVal val="0-#ppt_w/2"/>
                                          </p:val>
                                        </p:tav>
                                        <p:tav tm="100000">
                                          <p:val>
                                            <p:strVal val="#ppt_x"/>
                                          </p:val>
                                        </p:tav>
                                      </p:tavLst>
                                    </p:anim>
                                    <p:anim calcmode="lin" valueType="num">
                                      <p:cBhvr additive="base">
                                        <p:cTn id="21"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2781"/>
                                        </p:tgtEl>
                                        <p:attrNameLst>
                                          <p:attrName>style.visibility</p:attrName>
                                        </p:attrNameLst>
                                      </p:cBhvr>
                                      <p:to>
                                        <p:strVal val="visible"/>
                                      </p:to>
                                    </p:set>
                                    <p:anim calcmode="lin" valueType="num">
                                      <p:cBhvr>
                                        <p:cTn id="26" dur="500" fill="hold"/>
                                        <p:tgtEl>
                                          <p:spTgt spid="32781"/>
                                        </p:tgtEl>
                                        <p:attrNameLst>
                                          <p:attrName>ppt_w</p:attrName>
                                        </p:attrNameLst>
                                      </p:cBhvr>
                                      <p:tavLst>
                                        <p:tav tm="0">
                                          <p:val>
                                            <p:fltVal val="0"/>
                                          </p:val>
                                        </p:tav>
                                        <p:tav tm="100000">
                                          <p:val>
                                            <p:strVal val="#ppt_w"/>
                                          </p:val>
                                        </p:tav>
                                      </p:tavLst>
                                    </p:anim>
                                    <p:anim calcmode="lin" valueType="num">
                                      <p:cBhvr>
                                        <p:cTn id="27" dur="500" fill="hold"/>
                                        <p:tgtEl>
                                          <p:spTgt spid="32781"/>
                                        </p:tgtEl>
                                        <p:attrNameLst>
                                          <p:attrName>ppt_h</p:attrName>
                                        </p:attrNameLst>
                                      </p:cBhvr>
                                      <p:tavLst>
                                        <p:tav tm="0">
                                          <p:val>
                                            <p:fltVal val="0"/>
                                          </p:val>
                                        </p:tav>
                                        <p:tav tm="100000">
                                          <p:val>
                                            <p:strVal val="#ppt_h"/>
                                          </p:val>
                                        </p:tav>
                                      </p:tavLst>
                                    </p:anim>
                                    <p:animEffect transition="in" filter="fade">
                                      <p:cBhvr>
                                        <p:cTn id="28" dur="500"/>
                                        <p:tgtEl>
                                          <p:spTgt spid="3278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2777"/>
                                        </p:tgtEl>
                                        <p:attrNameLst>
                                          <p:attrName>style.visibility</p:attrName>
                                        </p:attrNameLst>
                                      </p:cBhvr>
                                      <p:to>
                                        <p:strVal val="visible"/>
                                      </p:to>
                                    </p:set>
                                    <p:anim calcmode="lin" valueType="num">
                                      <p:cBhvr additive="base">
                                        <p:cTn id="33" dur="500" fill="hold"/>
                                        <p:tgtEl>
                                          <p:spTgt spid="32777"/>
                                        </p:tgtEl>
                                        <p:attrNameLst>
                                          <p:attrName>ppt_x</p:attrName>
                                        </p:attrNameLst>
                                      </p:cBhvr>
                                      <p:tavLst>
                                        <p:tav tm="0">
                                          <p:val>
                                            <p:strVal val="0-#ppt_w/2"/>
                                          </p:val>
                                        </p:tav>
                                        <p:tav tm="100000">
                                          <p:val>
                                            <p:strVal val="#ppt_x"/>
                                          </p:val>
                                        </p:tav>
                                      </p:tavLst>
                                    </p:anim>
                                    <p:anim calcmode="lin" valueType="num">
                                      <p:cBhvr additive="base">
                                        <p:cTn id="34"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2780"/>
                                        </p:tgtEl>
                                        <p:attrNameLst>
                                          <p:attrName>style.visibility</p:attrName>
                                        </p:attrNameLst>
                                      </p:cBhvr>
                                      <p:to>
                                        <p:strVal val="visible"/>
                                      </p:to>
                                    </p:set>
                                    <p:anim calcmode="lin" valueType="num">
                                      <p:cBhvr>
                                        <p:cTn id="39" dur="500" fill="hold"/>
                                        <p:tgtEl>
                                          <p:spTgt spid="32780"/>
                                        </p:tgtEl>
                                        <p:attrNameLst>
                                          <p:attrName>ppt_w</p:attrName>
                                        </p:attrNameLst>
                                      </p:cBhvr>
                                      <p:tavLst>
                                        <p:tav tm="0">
                                          <p:val>
                                            <p:fltVal val="0"/>
                                          </p:val>
                                        </p:tav>
                                        <p:tav tm="100000">
                                          <p:val>
                                            <p:strVal val="#ppt_w"/>
                                          </p:val>
                                        </p:tav>
                                      </p:tavLst>
                                    </p:anim>
                                    <p:anim calcmode="lin" valueType="num">
                                      <p:cBhvr>
                                        <p:cTn id="40" dur="500" fill="hold"/>
                                        <p:tgtEl>
                                          <p:spTgt spid="32780"/>
                                        </p:tgtEl>
                                        <p:attrNameLst>
                                          <p:attrName>ppt_h</p:attrName>
                                        </p:attrNameLst>
                                      </p:cBhvr>
                                      <p:tavLst>
                                        <p:tav tm="0">
                                          <p:val>
                                            <p:fltVal val="0"/>
                                          </p:val>
                                        </p:tav>
                                        <p:tav tm="100000">
                                          <p:val>
                                            <p:strVal val="#ppt_h"/>
                                          </p:val>
                                        </p:tav>
                                      </p:tavLst>
                                    </p:anim>
                                    <p:animEffect transition="in" filter="fade">
                                      <p:cBhvr>
                                        <p:cTn id="41" dur="500"/>
                                        <p:tgtEl>
                                          <p:spTgt spid="3278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2778"/>
                                        </p:tgtEl>
                                        <p:attrNameLst>
                                          <p:attrName>style.visibility</p:attrName>
                                        </p:attrNameLst>
                                      </p:cBhvr>
                                      <p:to>
                                        <p:strVal val="visible"/>
                                      </p:to>
                                    </p:set>
                                    <p:anim calcmode="lin" valueType="num">
                                      <p:cBhvr additive="base">
                                        <p:cTn id="46" dur="500" fill="hold"/>
                                        <p:tgtEl>
                                          <p:spTgt spid="32778"/>
                                        </p:tgtEl>
                                        <p:attrNameLst>
                                          <p:attrName>ppt_x</p:attrName>
                                        </p:attrNameLst>
                                      </p:cBhvr>
                                      <p:tavLst>
                                        <p:tav tm="0">
                                          <p:val>
                                            <p:strVal val="0-#ppt_w/2"/>
                                          </p:val>
                                        </p:tav>
                                        <p:tav tm="100000">
                                          <p:val>
                                            <p:strVal val="#ppt_x"/>
                                          </p:val>
                                        </p:tav>
                                      </p:tavLst>
                                    </p:anim>
                                    <p:anim calcmode="lin" valueType="num">
                                      <p:cBhvr additive="base">
                                        <p:cTn id="47"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084"/>
                                        </p:tgtEl>
                                        <p:attrNameLst>
                                          <p:attrName>style.visibility</p:attrName>
                                        </p:attrNameLst>
                                      </p:cBhvr>
                                      <p:to>
                                        <p:strVal val="visible"/>
                                      </p:to>
                                    </p:set>
                                    <p:anim calcmode="lin" valueType="num">
                                      <p:cBhvr>
                                        <p:cTn id="52" dur="500" fill="hold"/>
                                        <p:tgtEl>
                                          <p:spTgt spid="3084"/>
                                        </p:tgtEl>
                                        <p:attrNameLst>
                                          <p:attrName>ppt_w</p:attrName>
                                        </p:attrNameLst>
                                      </p:cBhvr>
                                      <p:tavLst>
                                        <p:tav tm="0">
                                          <p:val>
                                            <p:fltVal val="0"/>
                                          </p:val>
                                        </p:tav>
                                        <p:tav tm="100000">
                                          <p:val>
                                            <p:strVal val="#ppt_w"/>
                                          </p:val>
                                        </p:tav>
                                      </p:tavLst>
                                    </p:anim>
                                    <p:anim calcmode="lin" valueType="num">
                                      <p:cBhvr>
                                        <p:cTn id="53" dur="500" fill="hold"/>
                                        <p:tgtEl>
                                          <p:spTgt spid="3084"/>
                                        </p:tgtEl>
                                        <p:attrNameLst>
                                          <p:attrName>ppt_h</p:attrName>
                                        </p:attrNameLst>
                                      </p:cBhvr>
                                      <p:tavLst>
                                        <p:tav tm="0">
                                          <p:val>
                                            <p:fltVal val="0"/>
                                          </p:val>
                                        </p:tav>
                                        <p:tav tm="100000">
                                          <p:val>
                                            <p:strVal val="#ppt_h"/>
                                          </p:val>
                                        </p:tav>
                                      </p:tavLst>
                                    </p:anim>
                                    <p:animEffect transition="in" filter="fade">
                                      <p:cBhvr>
                                        <p:cTn id="54"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P spid="3277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lubemon ny lager 2 011"/>
          <p:cNvPicPr>
            <a:picLocks noChangeAspect="1" noChangeArrowheads="1"/>
          </p:cNvPicPr>
          <p:nvPr/>
        </p:nvPicPr>
        <p:blipFill>
          <a:blip r:embed="rId3"/>
          <a:srcRect/>
          <a:stretch>
            <a:fillRect/>
          </a:stretch>
        </p:blipFill>
        <p:spPr>
          <a:xfrm>
            <a:off x="5435600" y="1700213"/>
            <a:ext cx="3151188" cy="4752975"/>
          </a:xfrm>
          <a:prstGeom prst="rect">
            <a:avLst/>
          </a:prstGeom>
          <a:ln>
            <a:solidFill>
              <a:schemeClr val="tx1">
                <a:lumMod val="50000"/>
              </a:schemeClr>
            </a:solidFill>
          </a:ln>
        </p:spPr>
      </p:pic>
      <p:pic>
        <p:nvPicPr>
          <p:cNvPr id="5" name="Picture 8" descr="luberight action 009"/>
          <p:cNvPicPr>
            <a:picLocks noChangeAspect="1" noChangeArrowheads="1"/>
          </p:cNvPicPr>
          <p:nvPr/>
        </p:nvPicPr>
        <p:blipFill>
          <a:blip r:embed="rId4"/>
          <a:srcRect/>
          <a:stretch>
            <a:fillRect/>
          </a:stretch>
        </p:blipFill>
        <p:spPr bwMode="auto">
          <a:xfrm>
            <a:off x="323850" y="2133600"/>
            <a:ext cx="4794250" cy="3887788"/>
          </a:xfrm>
          <a:prstGeom prst="rect">
            <a:avLst/>
          </a:prstGeom>
          <a:noFill/>
          <a:ln w="9525">
            <a:solidFill>
              <a:schemeClr val="tx1">
                <a:lumMod val="50000"/>
              </a:schemeClr>
            </a:solidFill>
            <a:miter lim="800000"/>
            <a:headEnd/>
            <a:tailEnd/>
          </a:ln>
        </p:spPr>
      </p:pic>
      <p:pic>
        <p:nvPicPr>
          <p:cNvPr id="6" name="Bildobjekt 6" descr="lubem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949950"/>
            <a:ext cx="18875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7" descr="luberigh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349500"/>
            <a:ext cx="23764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2195513" y="609600"/>
            <a:ext cx="6262687" cy="838200"/>
          </a:xfrm>
          <a:prstGeom prst="rect">
            <a:avLst/>
          </a:prstGeom>
          <a:noFill/>
          <a:ln w="9525">
            <a:noFill/>
            <a:miter lim="800000"/>
            <a:headEnd/>
            <a:tailEnd/>
          </a:ln>
        </p:spPr>
        <p:txBody>
          <a:bodyPr>
            <a:scene3d>
              <a:camera prst="orthographicFront"/>
              <a:lightRig rig="soft" dir="t">
                <a:rot lat="0" lon="0" rev="17220000"/>
              </a:lightRig>
            </a:scene3d>
            <a:sp3d extrusionH="57150">
              <a:bevelT w="38100" h="38100"/>
            </a:sp3d>
          </a:bodyPr>
          <a:lstStyle/>
          <a:p>
            <a:pPr>
              <a:spcBef>
                <a:spcPct val="50000"/>
              </a:spcBef>
              <a:defRPr/>
            </a:pPr>
            <a:r>
              <a:rPr lang="en-GB" sz="4400" b="1" dirty="0">
                <a:latin typeface="Calibri" pitchFamily="34" charset="0"/>
              </a:rPr>
              <a:t>Unique products</a:t>
            </a:r>
          </a:p>
        </p:txBody>
      </p:sp>
      <p:pic>
        <p:nvPicPr>
          <p:cNvPr id="18439" name="Picture 22" descr="Assalub logo genomskinlig vit i symb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1187624" y="-243408"/>
            <a:ext cx="6512768" cy="1143000"/>
          </a:xfrm>
          <a:ln>
            <a:miter lim="800000"/>
            <a:headEnd/>
            <a:tailEnd/>
          </a:ln>
        </p:spPr>
        <p:txBody>
          <a:bodyPr/>
          <a:lstStyle/>
          <a:p>
            <a:pPr eaLnBrk="1" fontAlgn="auto" hangingPunct="1">
              <a:spcAft>
                <a:spcPts val="0"/>
              </a:spcAft>
              <a:defRPr/>
            </a:pPr>
            <a:r>
              <a:rPr lang="sv-SE" sz="4400" dirty="0" err="1">
                <a:solidFill>
                  <a:schemeClr val="tx1"/>
                </a:solidFill>
                <a:effectLst/>
                <a:latin typeface="Calibri" pitchFamily="34" charset="0"/>
              </a:rPr>
              <a:t>Customers</a:t>
            </a:r>
            <a:endParaRPr lang="sv-SE" sz="4400" dirty="0">
              <a:solidFill>
                <a:schemeClr val="tx1"/>
              </a:solidFill>
              <a:effectLst/>
              <a:latin typeface="Calibri" pitchFamily="34" charset="0"/>
            </a:endParaRPr>
          </a:p>
        </p:txBody>
      </p:sp>
      <p:sp>
        <p:nvSpPr>
          <p:cNvPr id="11267" name="Text Box 3"/>
          <p:cNvSpPr txBox="1">
            <a:spLocks noChangeArrowheads="1"/>
          </p:cNvSpPr>
          <p:nvPr/>
        </p:nvSpPr>
        <p:spPr bwMode="auto">
          <a:xfrm>
            <a:off x="-541338" y="3213100"/>
            <a:ext cx="41052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sv-SE" altLang="sv-SE" sz="2800">
                <a:latin typeface="Calibri" panose="020F0502020204030204" pitchFamily="34" charset="0"/>
              </a:rPr>
              <a:t>Paper &amp; Pulp mills</a:t>
            </a:r>
          </a:p>
        </p:txBody>
      </p:sp>
      <p:pic>
        <p:nvPicPr>
          <p:cNvPr id="4" name="Picture 41" descr="G:\Försäljning\Lotten\Dokument\AssalubBladet\MacGregor b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933825"/>
            <a:ext cx="31734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C:\Documents and Settings\kim\Mina dokument\Mina bilder\SS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149725"/>
            <a:ext cx="30273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4" descr="E:\Kunder\Värö\nytt 0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765175"/>
            <a:ext cx="30988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0" y="6092825"/>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sv-SE" altLang="sv-SE" sz="2800">
                <a:latin typeface="Calibri" panose="020F0502020204030204" pitchFamily="34" charset="0"/>
              </a:rPr>
              <a:t>Primary metal </a:t>
            </a:r>
          </a:p>
        </p:txBody>
      </p:sp>
      <p:sp>
        <p:nvSpPr>
          <p:cNvPr id="8" name="Text Box 3"/>
          <p:cNvSpPr txBox="1">
            <a:spLocks noChangeArrowheads="1"/>
          </p:cNvSpPr>
          <p:nvPr/>
        </p:nvSpPr>
        <p:spPr bwMode="auto">
          <a:xfrm>
            <a:off x="4356100" y="3357563"/>
            <a:ext cx="6096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sv-SE" altLang="sv-SE" sz="2800">
                <a:latin typeface="Calibri" panose="020F0502020204030204" pitchFamily="34" charset="0"/>
              </a:rPr>
              <a:t>Mines</a:t>
            </a:r>
          </a:p>
        </p:txBody>
      </p:sp>
      <p:sp>
        <p:nvSpPr>
          <p:cNvPr id="9" name="Text Box 3"/>
          <p:cNvSpPr txBox="1">
            <a:spLocks noChangeArrowheads="1"/>
          </p:cNvSpPr>
          <p:nvPr/>
        </p:nvSpPr>
        <p:spPr bwMode="auto">
          <a:xfrm>
            <a:off x="6156325" y="6319838"/>
            <a:ext cx="25669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sv-SE" sz="2800">
                <a:latin typeface="Calibri" panose="020F0502020204030204" pitchFamily="34" charset="0"/>
              </a:rPr>
              <a:t>OEMs</a:t>
            </a:r>
            <a:endParaRPr lang="en-GB" altLang="sv-SE" sz="2800">
              <a:latin typeface="Calibri" panose="020F0502020204030204" pitchFamily="34" charset="0"/>
            </a:endParaRPr>
          </a:p>
          <a:p>
            <a:pPr algn="ctr" eaLnBrk="1" hangingPunct="1">
              <a:spcBef>
                <a:spcPct val="50000"/>
              </a:spcBef>
            </a:pPr>
            <a:endParaRPr lang="sv-SE" altLang="sv-SE"/>
          </a:p>
        </p:txBody>
      </p:sp>
      <p:sp>
        <p:nvSpPr>
          <p:cNvPr id="10" name="Text Box 3"/>
          <p:cNvSpPr txBox="1">
            <a:spLocks noChangeArrowheads="1"/>
          </p:cNvSpPr>
          <p:nvPr/>
        </p:nvSpPr>
        <p:spPr bwMode="auto">
          <a:xfrm>
            <a:off x="3492500" y="4437063"/>
            <a:ext cx="18002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sv-SE" altLang="sv-SE" sz="2800">
                <a:latin typeface="Calibri" panose="020F0502020204030204" pitchFamily="34" charset="0"/>
              </a:rPr>
              <a:t>Cement  industry</a:t>
            </a:r>
          </a:p>
          <a:p>
            <a:pPr algn="ctr" eaLnBrk="1" hangingPunct="1">
              <a:spcBef>
                <a:spcPct val="50000"/>
              </a:spcBef>
            </a:pPr>
            <a:endParaRPr lang="sv-SE" altLang="sv-SE"/>
          </a:p>
        </p:txBody>
      </p:sp>
      <p:sp>
        <p:nvSpPr>
          <p:cNvPr id="11" name="Text Box 3"/>
          <p:cNvSpPr txBox="1">
            <a:spLocks noChangeArrowheads="1"/>
          </p:cNvSpPr>
          <p:nvPr/>
        </p:nvSpPr>
        <p:spPr bwMode="auto">
          <a:xfrm>
            <a:off x="3635375" y="1052513"/>
            <a:ext cx="20891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sv-SE" altLang="sv-SE" sz="2800">
              <a:solidFill>
                <a:schemeClr val="bg1"/>
              </a:solidFill>
              <a:latin typeface="Calibri" panose="020F0502020204030204" pitchFamily="34" charset="0"/>
            </a:endParaRPr>
          </a:p>
          <a:p>
            <a:pPr eaLnBrk="1" hangingPunct="1">
              <a:spcBef>
                <a:spcPct val="50000"/>
              </a:spcBef>
            </a:pPr>
            <a:r>
              <a:rPr lang="sv-SE" altLang="sv-SE" sz="2800">
                <a:latin typeface="Calibri" panose="020F0502020204030204" pitchFamily="34" charset="0"/>
              </a:rPr>
              <a:t>Energy producing industry</a:t>
            </a:r>
            <a:endParaRPr lang="en-GB" altLang="sv-SE" sz="2800">
              <a:latin typeface="Calibri" panose="020F0502020204030204" pitchFamily="34" charset="0"/>
            </a:endParaRPr>
          </a:p>
          <a:p>
            <a:pPr algn="ctr" eaLnBrk="1" hangingPunct="1">
              <a:spcBef>
                <a:spcPct val="50000"/>
              </a:spcBef>
            </a:pPr>
            <a:endParaRPr lang="sv-SE" altLang="sv-SE"/>
          </a:p>
        </p:txBody>
      </p:sp>
      <p:sp>
        <p:nvSpPr>
          <p:cNvPr id="19468" name="AutoShape 5" descr="data:image/jpeg;base64,/9j/4AAQSkZJRgABAQAAAQABAAD/2wCEAAkGBhQSERUUExMWFRUVGBwaGRcYFxwbHBgYFxgXGhgXGhcaGyYeHBwjHBoVIC8gIycpLCwsFx4xNTAqNSYrLCkBCQoKDgwOGg8PGiwkHyQpKSwsLCksLC0sLCksLCwsLCwpLCwsLCwpLCwsLCwsKSwsLCwsLCwsKSwpLCwpKSwpKf/AABEIALYBFAMBIgACEQEDEQH/xAAbAAACAwEBAQAAAAAAAAAAAAAEBQACAwEGB//EAEQQAAIBAgQDBQUFBwIFAwUAAAECEQADBBIhMQVBURMiYXGBBjKRobEUQlLB0QcVI2Lh8PFyghYzQ5LSRKLiJFNjc7L/xAAZAQADAQEBAAAAAAAAAAAAAAAAAQIDBAX/xAAtEQACAgEDAgUDBAMBAAAAAAAAAQIRIQMSMQRBExQiUWFxkaEyQoHRUmKxI//aAAwDAQACEQMRAD8A+nMzVj29MTdFUCjetLIAhfqBieVGEDwrocUACZG6GotpjRweoRNFjAjbiqAxRhwg61m+AHWiwMO1FRsTXH4ceRrFuHvTFRZrtS3dqn7tudKuvDLnT50Abteq9kmsVwD8xRljCGNTRYUTOamc0R9kHWouGqLKoFJNXFw9DRS24rpQ8qdhQILh6VbWtSjVTKelFhRzKauEqvaV0XqQqLhKkVztKuppFEFdC1bszVCaAK3bdZC3WheqtdFOyaOEVKzZ6zL0wDlaoXFAG/FcbFUDsLNyro9LxiK1t3aYrGSsK5WKiuUBYtGIiocRRnYAnUfKr9kOlLcFC/7RXe2ph2C8wKqcOvQU9wqBVvVcYgVt9kXpXRhF6UrQ6ZRcSK79oq/2AePxrq8OHU/GlcR0ygeoHrdeHgczVvsY61O9DpmAatVrQYar/Z6NyHRjFStvs3jXBhT1pWIzFdrX7Metc7A9RRYFRVwvjXfs5rosGgDotzzqGx41qqxXaAAmwPjVlwQHWi6k0wBvswri4YA70Sak1IFIrNrE61tmqFqABrmEmg72BI21ppmrMtRbQ6FJsN0NcOHY8jVuJe1OGsf826o1iB3jJBOyyeXzpRf/AGl4JSO+5/02yaPEYbUMjg26GsrlkjcRSPEftWw6kKiXX6nKF09TQWL/AGsLmhMPp1YmT00A/OjxPcNh6celb2Wr57i/2o3TJS1bUZuYYmBuNaEP7TMScsMgiBom/iZmq8VC2H1kXDUr5Pb9v8br/GjXoP8AxqUvE+A2Hqhx09a7++z/AGa8OvFWOyg+Q/rXf3k/SPiNPjXbSRyZZ7j99Hr86uvGPH514QcUPUfE1omNf8JpUh5Pc/vc9asOLnrXivtVzfKfiK0XH3IEKY8AKVRHUj268bbrVxxpjzrxIxF38Db+FcOKuAwRGk6sBp60qiV6j3A4034jWycbf8VfO7vHShiDNb4TjF1/dR46kQPiaKiL1H0RePH+/wDFaDjnn/fpXzW9x9156jx/Ss39p7vKPInWoagUnI+oDjQ6mujjC9Wr5gPae9yAPoat/wAR3yY7o9P60nsH6j6h++1/F8q5+/0/F8q+VtxvETq4Hh3dflVP3riDvcj+9jAqbgP1H1ce0Sdfkf0qy+0adfkf0r5K3HL3/wByfID9atb9pLiGCT6qDHlO1L0hUj6/b42h+8PjW6cSQ/eHxFfILntJcyzI/wC0T8P6VLHEL+YXTbYgAkMFMEHSTpSuA0pH0P2c9pmvXMQLhXLbeEgbjM+/XQCnp4gkTmHxr4vgeNOrN2JZpMsAoM7/AA50DjuOXbp7zk+E+lGCqZ9ove1WGUgG8ne21n6UA/7QMIBPa8wCCDI/WvmOH4naDWMwJVVPaRIOaIERrtSnHntHY8jtBkwNtTr61LGfXm/aVgoBF0ktOmUyI66aV53F/tgVbhFuxnQTBJIMgx0MAiPWvm1w6QOv9Yqv2QmCZA6Cp3Jcger4t+0rEXgVB7Nc0jIIMTI7x1kUrxPtHdfU3rktOgJAGZsx+evoKVmwBy18eddYAjUgDoDP+PIVk5FIst/eDJnUz4+Iq+QmQCfh+lDXCAB3BGwkmfHQVa5imIiYUcl0+NJ5GiXSRpIEct/pVO30jN6x/WsSgO0nXSDXLluDGXb1GnjWno7iNO0EmWJ+XzmuC6pJPL1+oqW8Prroem8j/BrfJEbzsdtd4MelS5QXBSTYNdCE+6x+P6VK0GJyyNd+m3galG4KHa4FkYEa+R6/GnP7oXSGfvdNQPAmNKScPs32iZKCNQAfgRRlzGPZYQtyDzkkT5bV2OzJJBq4C0NCWY/hnn8QK1xPAjb1WW6qAJHpmM+Ymgm48kRdtqxOukqfDmRRGE4nhnADuLUcmQnePvKw+lTZSRmUTmWB5giPyqlnDW9ZZvIEajz/ACphirLuB2NxbyAQcjr3QNh2ZEnz3pRZxdsuVdihBG4APziipPhj4GuE4SrGQx8BmGw6k1hiuHXJLG13fPNIOwkTA8qrcwVswVZjvrosiNpE6mt07NRIuYhD/MUIHkSVpK1yiW7O3sYpAOXvgAHMCDlG2v50Pj7+dQczCBqAJH/tM1nilxM6F2G4GZRPjEn61MPbuhSHsKzHZs0FfHQwfWnQymGwysIZ2XnG2vqtEthQiwpJndiCfSRMUHxNDbVSFcE794xy2jz+VGYHgd25bNy3cE2z3gZWBG5Ox9ahorY1kAu2CJBC/H/Bq2Hw1xiRbSQBJ1G3x+VP+M8PL4eyzAI+TvLHLNA15E75T1q3BeHoS0NlcAe4RtynfwpqkJKzy7K+cqwZRMDMYn/TO/pTSzw607KnbkXSksmX3REkzt03o3jRsMFtXLjkg5suZADI5yu3lSr92IGzKIkRuTp6mqUbyP0rk5xHCquiE3JOpHL1mD6UK/DWiQQGO/P5wKPXEIGytcC+ev0/OnFriOFsrmzBz1HeJ8gNBQ4JEpWeUt8J1GZjruBHwktoPhTT94uEC27wKxABiMvSYOnrTjD3cPirJdrQVQTOWM2Uf7ZNMLXsrZRVCFlCmQNOfnM0sFUlweCvW7pyjKIQELkjZjJ2M0DfwpX7hB8uVe54hw+2pTs7bOsks2kEETuDJ+FeU433LiKAT2jHKPDSAI86lr2E0K2XxIrW2qsRJIHPWCR4GDFTGplOVtPDrHIUHduaSAZ0+6Y8gaztkhOIvoDMARpE/OsVvsdtAefh1FaYTfMVXTrB+M1hex6loAHoPHYCo70GTT7UFPvSOsEmfGsbuOnloOcbnnUu3R1M7DeJPX51klwhszagCNeY16U1FDs2tXlbcwZ286uqfeLxvA5Qu21DtiJmETXSOk853ra5ZVElbgzHQqNRudQSNudS4/I0ZvigGiQRIA9fLzowW1KkCfKfpQiwAGJBlZAAgyGIgn0qyYgqI5xz5b61E4lJpcmriJG8b7Gs/tGggQx3gDSToYrE4ltSBB6bafn5VU3XGun0MnShJjtdjU3o3JJ8IFSsFusdcvympVEnubt0MIYkFeoI+JWKxvWbx1Vw3UTG3gRXb/BsWB7hMdGX9BWNmxiy4SSCeTq0nyZdPjXVcl3JtA7h9e0ssT1hT+lY3uHKwBjKW0GbSTvtJppfN62ezuqwMd0EZlb4/Wazx2GtFP4qKhIAlVjXxiVYecUvFafqj9h1YhfDNbIIdZ8WHyjbatG41cggsjAcnysPLvE1pfw1y2ITIyCPurOhnRh9DW62Bd0VGkz7o+saVsqeUQ0LhxCwwBNtDP3Vdk+QLD4U0xntmyIbdomyDAdT3p3BnNb8oHhSkcPjRO+NdAJjrp6big+IYC6xzglifyjcnX41dWOLrsPE44mq9rcg6x2a8tveuUHj+PlBKOxYke+E2g/hJOhoYYS4LZDBUD8mCmY/CxGnxoGzZBJzgCdmOsDX+lLaCfYJf2pvaDNlmNhrp0bfWj8H7T3bZnXfUEtrG25/WlacHUa3cQiA+6Lf8S6RE6ICAmx1cqN96Y4fiNhAqFSoUf8AUh2PMSygDWT5VMq7I1hzTGNz2/ukHQa9dR8I38aF4n7T3LttQpVD3ZC+8T5gCFGm3WgBg0xDnKLsnYWwCPAlY8taIu4QJrnQNrKlhI05RRgmXwFYPCXrtoFp0mXy535wGk7em1cAUElL/Zr0uKFOkTroDr8qwwGLyPIu94TBSR6Vrd9omcmcjzAIdRI697Q+tZ7/AHJ5Cjwe93ipBB1HczcjGqSTOlCnh17MqNabXmIjx0aDpRbWsKy5gjo55WzK7+cn40zwns8RaN63dtsq755UiRzHej6UeIuw6s14NxEWAwyjLM91gMsAZpJ0bWT4TVeHceJxmKuKCbbKo1bVQFWNtDz5/Gs7JHZZgA1z+V1KkTtlHhptzpRgu0Ny6bYIhvdmCJmBSTvI+wxxHtAcOzAMLjudVaTlXU9Y5jlSC5xV3YMSAV22EeMitsViFmLqJm5kqAekSsUMmHttrldZPJgdP9361L5JbKJxW5PvEkz4co89KfYbFsLWa60HodZHLSJ1oDD3Ftf8vvH8TwN94H5ilOJuOxJZxrzBO/kRRu9gquRjxDitp7Z7i5+UAgxr4+FJXugN3Toeu8Ve7AXYzG/U+fx2oa5icwjKByA8OetCfwIJa1IntFgEcj15f1rS+txIzZG697XTfy8qAW4Yy6nY7/mKqbpJmd9/U8/lSaAKMTOQ5fA7kflWHaLIkNtB9DWeciP5dDr/AHpM1LmOdidWmTEk+ek+VJIAoYlSoBnSY8NSR9TVkxp1zjRV7sbmT1oDMQu8rudt9eVUF9pJHONKHFNDsLt44v8AdBI0E+fWqHiOXnGwIA6SdD0mpfvEtIWFMwQOhmD4/rXGsiesRv4TI18alpJiyXweNhdSNzuf0rtC3bYJ3iOVSntXsGT7M/t4h/6R/wC//wCNUPtwx0t2D4SxP0FePfiuUf4H9/ChrvHGOzAeQ/OfyqlCb7lNJcj7HXGu3DddFQ/eykifPMfnQuM4iOYGnTWkH2+TJck1suKJ5x6CrWnJ8haXAcMQT7igA+HMVpZvFG94g+BI+dCYZHutCJmPWQI8dTTY8AJAzuR1Agk+En6xVUojqzuA4gjMTkEq3viFnNO5jU76VMcpYk/Zm295GE+cCiybWHtjNAVO9lG5PUxqTS97bYi32zXctvNnzEnReSlZ6Gnuoa07yUw9u4oOghT7rHcnmFnfy1pbisIXOhjwjY+ppzh/aW1hg2Ze0ZHKwCLZYbZgWBG1F3Bg8SocX7lokf8AWQMB4Z039aFN+wS00jygwpQ66jfXQTtMazSTid0NdYgiI6x4ajlX0Ueyd1h/BuWr6/8A47i5v+xgDSrHezj2zF7DsvKSnyzREU96JUWJeFC6yZEuhCSIZV1A6AjXXTWaIV8pOfK5O+gOvXrQuItdk4KMddegEHapZ4abrTaYTuVmCOeh2IqG0x5Q74dLzltjwbuqPKTFelw2FsZTmZy8EGLa84zKSGmNPlSnhXshfe2rB0VTDlGYjbcbZZ0604c5GRxauOToyA7KwIPeOkDQ1nZrGLasTYi1atRGRJ67R5rqKG4hxJA6vhS9h100curBvvTAbaRlgjWlfHcYLd9s1pmsEmCSw5mALhGUwIEfMU84dxCzjQqs6TbWAssGiIJys0dPdkVbjgL0+JXYvXiyXWDX7S6aFrYKltdSVHdJ32iphbLKHuWmeC+mUEmNTqAZEU8vPayJYLBkR5KlSABrBHeyTv8AGqpi8PaP8O4iNB17mUr0LZhBnxHlS2MN+n2sRvxkmATnjftFRpJJ0ErPMczVMZiWEo1nK5XkrIQeRCzqN+VN8XxHATq9oPGjA24BHI5SSCfI1MBxWzfcquJi7l7oXJLBdSFZV3iT4686109CU+Gv5I1Oo0ofsYnfhTEz2N7I7ZVLAwCSB3mkRrzijLfBXglQvdG2dY9Cyb+E132hxmLwtxEw63b+ZMzyrHKx+4WQCSBlOp50hTE4y6+S/YZLVzu3IDL3TruTvMcq1Wi09tWzJ9QpRUuF8j9sNeFpbgRTIPdF1A2h0zJlBHOg7XDnKAthZAABM7H0gmmeC9gLhUNhcddtg/cuLnAA8ZA+Vc4pw7HYRlbJbxYI1a0GtuI6rMHfcA86yennaaR1YyV7UC3fZq2WhVI8V+75yaSXODKIy3JzaiVOonXbaPGm1v25tyVvC7ZJju3EnUc5He+VNcPxqw5zI1o6e+HUEdZViG+dKcU3aVEJYyeL/dra5Qr8yVI0jnvQt/CMD3tJ56zv12r1V+5w9DLXbekaBhrHgCx+BpRiOL4eSLeKhZkAo/MzGqnyqNlBgTM4Ukld+o/l+tZswZhpAGv5mmtnGWGbKxS4WO6Sp8RsBt4VnisJYJhS6+eoHz51O2goAS8TmWTGp19NdOe9ZYhWUwdQfvDp686JbBRtcUjbQ9fAiisLwtjmR4iAQRrHQ6UUIXvZBgg6Ecx6flUrmK4fctuVaJHkeQqUqfuKx7fXU65f9wFAgQxliT4GR9avxu04YMqmCIhQTHoOdKLBvk6LHidPrXQmCHVvCnNO39+FG28ODG5+XzFLm4NiMoKhc3Ms0VdQ9pR2oLydRZAY8veMafnT3FUeu4XcW0CTbVdNWkkn41zHcVusB9mAPVgrHUcgYiknD+NKy5LNm9cf8LiI832A31ruL4FiyA2q6arbzALOsEzr4mltbVpDTjdN0DcQZgpzEBp1GubnuaT3MQ4MB20/mP602u8IxQt5TbYgGdV1Ynnm5+tKr3CMTv2TDzFItNLCYPiMUREknzNes4MCVQgjUbv7okbwd4ry54W8gOCCNdQdB1mm+Dw1wgQXTLHWCDz1BobBIeFFXZpPNoj4UXb9qMTaXuXrgUbg95TvyaRSvDiB9+43+kGPXQURb4Yzad1R4vsfIb+piok7APsceOLJFzBYe8BqzgdkV6sXQwPUV3C8R4ZYuEi1iLenTtEJ+VyJoizwgBCrXVgjkWGoI1hVymfKsLfCkiWtZhtOuURPPny3qKQj0OC9qcE5KJeBaB7qshB8QVMjzBPjVr2NU6A7z79wJt/qtrI56Ga8nh7NjDtmCZC3dJ2keR8uVdxvtThiCGvqRzBJb5V26XRw1Y7lNL6nJrdbLTnt2N/QcJjrQlEdLtskzpKkzqBIAMaCluM9j8HeMlWsk79nsf8AaQQPQClfCuOWLtxbNu4SzTlIQhTAJgg6ct69JesXEMOh8xsf7869HR0tDUgovlHn9Rq9RpTclwxLY9isCjZM18q8qxJGoHehYXQyBRq+wfCx9y+3+/8ASKtLZl/htOsba6CeZrcNcJy5BmAkrm1A6wBMVquj0Le5/kwl1vUY2pA3/CXDV/8ATOfO4/5NSrjD4LC9m9mx2Ti4CHDMSMsnZidJAmmF7HC45t2ntu4BJUZgRG+jKs+YpDxDBIXK4vuL90gkAHxOoGk70paHTbag8/LNNPX6ndeosfCH/B/aaxecol1u1bUCGIcz3oJIGaJOo1g86e43h9i5aLduVuKA2Url1JjV5OnXnXz3hfs/bDlsNiAWG4bK4PmFMjzFH4u1ikE57CjeFtvBjUHvN151xvpdeL3LPzZ2ea0JLbJ18UfRvZ2xkt+8rSo1Ugqd9VYbjbWg/aTFZXtwSDDfUVr7M6WFJiSqkwIBOUTA2HkK8n7f8bt28QiMfudJyyx3I1EiKy0JqOveoXrQctFrTGj4/OMt1UuDoyg/Wl7eyfD7rS9hkPS2xAPpP0igMJiMy5lZsvWM6/Ed4esU14a7MDlCtsJDCNfPnptrXry0On1Fu/4zx46/U6b25b+URPYzhi/+ndv9Vxv/ACFcv8A4egGXBISWUd5mO51+90mjGD9oLUILpUuEL65QYLe7tNZYG1e7W6GFsqQAAxUhT+IE+6RO4rHwOl7O39TTzHV8tfgT+0ljDW8O5s4JLbaAOACwltSOe1J/Z/E4FgRi+1E7FTBU9ImPlXouKuwZ7UBnQrmCqzCHVmABMToNYpLifZKyxhkZG37jbTzytrXldWtNTrS4o9fpPEcP/XmyuJ4RgHP/ANPir2x1a2jRHUAq31rlngy25ZMVZfT3WzJrykMsb0Pb9lsjEp2jEDdlhR8DJNL7nBL6N/zEkycskkCSNQB3TM6VxnVVG972dxZMhEYdVvW4/wD7qULd7cHRAfEEb12lufsLaGpiLjCOXnWd7DKdyxg/dfQehFRXzLJgdfDU1yyttJZSWPi1bvI01WS5VmXQwF3JEk8956eAonhntZZw5aWuAmNVUww88wNYNjg6DuRG4B3PXYE7/KjcB7K4bEpN13RgYGUjbxUg1elalcFky1UnGpvATif2h4coRnvMY0GXnB0kuI33FI+BcWxN0MWuPkGg00kmSJO5jqafp7BYG1DNduuRqASFBPKYX86a4q5cvqgy58pMBVkCRvp+ZrsnLqJwc3hL+Dj04aEJKCy3/Ih+3XxtfuD0X/xozBYvFqBDsyxpooykzGgUc/rTnDcCZT/FGUDUiVP10FHM0wttCozAHWWOonWdB5wT0FcXmNT/ACZ3eX06/SgTDdtlMkaTOmgMmZ5DWtrSMjW1uDS6SRCqSeemZoXzJimWBxK2i3bmyAshQrasZJMz3dREDzoduO3LrZMLaa0xme1BVcv415Tm6edT5maecj8rCWFj5MWsrd1wmVrQIDdsqhs0mUEaEA6E6DzoG/hmtkq9pJHNZMzsZ2Neqw2PUgFmt5xlByxEhtYpdjuE3sbiHOGjKoALHRdAfvRrPKn48vj7IlaEVjP3f9itrsLOXYgRJGnPc1g2OUiQ7xrKksNdNgdI35a1njBeR2R1SVJB7sidjqKi4UP3ionooPwiaPGv9q+wvB/2f3BP3hoyCyXDDdspGkHmJ+VJ8Z7LWjDLZP8AMS53+8AIgQetemVVBgHvdJmPSuYoyYF0AqJO0EGNATzHOByNS9S+yRpDSd4yxTguE9kttewyXly98WspI3zFtCCR4bc69T/xSXbKBkWJkiT8K8yL91Gys0aaALPdO0Aamac8A9nMRiw7fwV7PU5myt1EgGQPE6VHLwU3SyWxt3Eqwdbqv+BQuyn3ojees1he4biu0uYg2jbZrYR2KkSqgDczroOla37QMW2FxmXUkKpQSd84fXXnt40Vj79wEr2ruIEgsRoROomnKLi8kJ7uDyy8JcHMpKvqM6mDlPLQUdwY3bBeALmfRu0kgxIGpMQCdtpNPMABcC22C2szaMSW+LQDHpXqr/7OLVy13XW4SN9geZGZZ06aU3fcLXB4G7bttAvYAQonPa0ZSdcwKAECOWakOHwVkIov2rl0sWm6rtoCTEI1wAwI0kc69lifZLEYV1IL2gJAOaUjaM8gDfnHlXcVwlrTKrkLm1kFWmNJ7pM6xpPOlup0roNt88hHCOMWBaUWxcAMAArqABAkbagciYrxvtjZt4jEhh91crfGZ8RrTu7jTkIgN5z97KI90jeRpvV7GHy2tANT92BoTG+XqNNudbeA3lMyesliqEXC8I9kKZKMyyoIylk2DKR93SZp1hOHXMVbzrkfI+gaFYuo0IuAakZiATtW2IwiMNSGG0yTy5Hy6aUJgeJnDN2VoynvR3RBOnTwFJ6c6pFLUhyF38CysGutds3ysDvrdIT8OZNQs8p+NLcdgbbFRcuG4JzaEkhtQSVYjcFuu9dxl9muMxYnNHPUz5HbwBrO7h2VMzgx/MhAEdGG3xrnljB0RVoOwWF7Nu4ogwSGBBg6xqTy0+lEhCYC2lYzmgtrrqQFgQN9586SrxK6uUo+aNg7ZspAMQTy12PhRPCfa3GWLhLG3eLiB2yKwUjbIywRpy20raEVJcoym5RdVYfi0QgZVcOFnKyhVD/64OYfDalWKu2VGa+7AJqUzbg7xIJPptyo1+LXLt3tLy215/wwV22OQkrvvzMUsxV5CxW7btv0Ib5ZSDNSmoyyrHKLlHDo9twnDcJu2Ue4rgkSM7MxIOoIMTHnrUrzGHEKMpKjkN4HIajQeFcre+m9pfg49vVriS/J5S9wd1ABJWBzGh8eooP7AxOj8+QNHJiddpPlPSrbH3ZY7IvLzIrns79pTDYBmPQdSIp5w+0oU5dRO8GD5TuKEweBDjM5BjYLt5E86YXPamzZtol1M0khQAO6qgaDTqeZrfp9bwdRTqzDqdHxtNwujW6gynQfCOdVwXEAqGG7+0AnSPfzRtEHQ0XxLFN2Be2ipmlYygtsdiOcRy50g9jMHdFq4Xt3BLzJRte7vqOfWvTfU+Zn4T9K738HlR6fysPF/U+3I5bHlmyKA7ZcokkwB1E97frU4bxiGg2mugagDOSY27kFQecR60Ffsg3mLggLyjUzEATEajWaPxHEr9hhatMVyqDCjWCNnCnTrtOu9ebraKhJ1x7npaOs5xV8+x6Oxj7mWRhXUEyCcqwTAgA6zM8udWS7fBgW3ukySouKcg5STAGoPOvHtxi/dQ22MBuYmdiN/Xw2pbjOGOcoFwtAI0J11J1J6T6Vy9zrxtu8+x9G4XZRr4VyiHUvkuI1xAomWC6AeJJ3o+37aYW+zYaxe7JV0D28veJOsOZEnfNHPQ18uxPHri2ew7ZcmXKwtoiFhEZWuIoLaeOvOaVWVtqQQpkbQ0ekxNOjNH2fEewNh5ZcTdVtyS6kE+II/SvNYz2YFxXNsdrkaCyOmuX3pWQQfCPU15fEe0l28uXMVG0AnXz60z9lOG3u0FwE20AMnaR08BPOltY7KW+GEFgphpgyIZfBs2orP7LkcZgzzy1MCTmBgjTx0ppxyMyG0czIIzQBInbQAZQJrM2TcWDoRO3hzpNFReTVMLZXugAEn1PmfCh+IcFR1JhgYg5TlzAcm6iu4C2Ycu0sDGska9Aab9gAveBOm2/wEVUZODuLHKKeGJuFGzYtKjQDB13O+snSrWC7d9lzpmIDhspiOfdiZAPSJETrVsVhLBM6MymMpMkAaiAR5bUZhrUrADBV0y7x6kgCtpyhKOOe5zxjOMnax2AL2DJYFWIA0jw33O2tN+HY+/b1tE6akB5Om5OgUjwiaW3uIoj5TBjUkSxHgANJPnXWxhuEBUaN+9EyNdFXQVnHUlp/pf8AReppLUrchtxz2xxDhElkaRmACglecgnc/DpQOI41ctWnRcPayOwIa6hbKNCxyW2BnMJ0PPnWqYZezDW7iu3O2AQwOu+YQR4jTXpVxeVGC3huIKglnQ8iQhiNuZFXLXlOO2kvoZ6fSxhLfbf1Z5q4DcOZkEnZ7W3/AGnVfWuI9yYVhcAAEmCw6SImni4PNL9kZAnQZmKjnpqfnWhwKZVLwJb70pHQydOv0islKS7nQ1F9hLavXd2ZBlGo7NdegkJvrTH2S49gzeP2jCq2Xudsc0wwnYsQy+QEdKy7ORqARyJBE+EEz8a5cyFdWOZIyqBoddRmmOexmnuvkWyj6CPbXh1jS0k//rsx8yBQWO/amsELhmIOn8RgAf8AbBrwxuGO9p/u0oG9jra7AHxjT4mpwFE4ha7a+XSytpTqVWcs84nTWtMThRkgsq+EA/WsTfunllX128AKEx14WysXj/MAFM+nKo3Ip3WTRuzQau79O9HzrO3iHY5bKAE9I+bsY+dH38VwvIGz4h3mCqIqiTudWiPKuDieGIDIqqToudhmHrkjTmCfWjdZEZbuAK7we+xksJgbXMw+KgipXcZxps0I9sAaaqW18ww0rlF/JW0GwVhbjsouBO6zG4VmSAIVQCNTT21fXsRbt2baGAGuG2M5A3725JPOt8L7PMQJVbY+Z8Y/xRDlLWid9vxETHkBWilRUkpJCy9hmAAg7c/ClPEOCdo2uc5dsuwnflrsNqeizcumBPemW3PoOZ8tBW/ZNbOQa5QTmIU5j4Q3pJ6UlZLxwY4TFdwJdsNdXcroFJ5kzrPQbActycmuPPcw9tFBlRoD6kR9KLw2IJWXFsDrmG4322rPEccZWCgIwOzg6eUDUHwOtOT3u3yJRcVgpat3QZ0BmQAWOvhNC4azDkhoJ0dgMzAtGh8YI15TVsV7QrbP8SQG0zKzrB00BTvegNGY7DXFxwthCk24ZixntD3iCzTGmQQfxVcVeWyG64WTFOFrvmfX+Q+P6GhsXd7IGbRuBu6CzKB192ZEjeaPtYW8bmdc5BEZMrjXRpmASOURy3o391+8zgoqwGe2Azk65RLDMo8fCq1YRSTTJ05Nt2jzh4ZhW/6bjwDMB8CDWtnhOHDStlmnqzafKmd/BkEjKV12Mk+E5iTqIPrQV4vMKsDUTn5GNxl3GvPnWTkapWFIoX/l21Q+CSfia1tM7EdpmdOYmPgRz860sAbkGOcSfSqcTv2lk5soMDvsNDtE6DU/Sp3K6Gotq0SypzELqsETpop6jlXW4naUBc5E6NpHwnlQTtmXIpIOpleendJYEH5R513E4O2qAt2t0nlAYDxPj4CnyCwEYjjtm0IEDLplaZ11kBd/Olv77a48iTJ0zHKB4R5VbCraU91HViCNjInQ6AmKpiODKi6C4iyCJEj50qGmFtaF9oKqy6GZ1nmJ8xTGx7OkIVcooEkdq8b66KTBHKa86eHOuzSPEEfICKIS5dj3hp15fFaBXY1t4W2hBQ2nB3UsVZTPNZEqRtlNHW7Tvscg/l0mDIOn3hp3gAetIRibunfU+BWR9KMt8TuAe8oneEP6ilTKtDK4Coy9pcImT32ieenPyqEjsQi2kQz/AMyTPhCzH5eApb9sbU6+JgD9aGbiTN7ozH++dGUGGEvbuGe1vm90Eajx1O8ab8q7fvmc7vLARNxiYHTU7DpSLF8UIJUscw5L5TudNKFTi6kE9kGOurEmQNzB0ms3qpYJod3eJpdEBc38yjug+Z2oa7xDKcuZU8d+prz97irXNFaAIYctZ2gDTSsbt7ZmBmWk+BnSD5b1k9R9gvsMMbj5OhLxrJ5iDML5xWdni4GYqABtrqQSDOp13oDB3lgmd9jOoOmkfE/CsbamDoAJ26ncn86i33YrDX426n3zmbcDw/xQb4hbpBZjIO07jnJHKtrtq2fugkydN50n+/Gsr9tQCoY66ZiDzjn60bhu2TsgBA2/vTNWZYCCTlEmCSNPEeBqW1Kd0MDH0PLzqYkIRmCd7707bDYT4VSZJPtQk95j5ERUofsEgGTr0IHyqU8E2fTsXxovoO6vnv8Ar5Cr2cJbCEu5zFZW0B3mJmCeSoNDvPnQD41bdsIqhnvBg9wgN2aDYJyBPXer4YnYEw0TAlm258/Lyrqx2NL7A/D+E4gmc7PpH8MZQF6ZhGnj86EKqzN2h7wMQdBoevPWa9xiLy2ot9of4YiWZlYSJy5SZGo1jQyJ2187xzjLXbn8FLLAx7mmmgMyu/MkRJ8KABmwZuKsABeXdDAxuNiNKph+HBTpGh0029BTzEcSZrYQnMJHdY92F0Ayjc0G1wnl8qVjBLvDiSNASJgwDE76MD8eVEG05c3LmZmbckxMCP0rdbZjVgpHLnWbYmysdpcaZjKqySDGszH+K0jFywjOUlDLCLWPdQVDZZI91jIidjuN9Y3oZbQGoDadWY78jrB8Jo+7i8PdtqLWHxFu4pIYue46j70ySCdDECOdYXsa6gi22RCpDjNObSAeQEevpWV1g0WTNAPvsQOek7eBMnyFUxWPt20lswU6e5rOkGSYA308q0w73ASS7PIAhoIgc9h8au0udQGPKRMeWmlFtlRSvJjh8bntkqcskZSA2aNdgFIkz18qpisMLgdWtLBIIYheW0Ll0896E4zxcWiqIVZ51E6KPGOZ6cqFX2hMd5d/wmNZ6EEms1Ls2VJp8Dqxh8ogsI6AR8KJOHgSA0jnqPhSrhXFFdIZGdpgqIWACNTcbn4BetF3eMurEIdAdAFkBfxZzBMj+WrX1IYRc4Zm7xkxzk7eJpNiMS5IS0iZjrq2kDnOw9aOxHFFZBN0ucyArlIUEkHUkCRBjUUA5t9s6xlgAwTMzuZOunSiwVLkzt4h8mdiyjeQuh8ip1+VCW7L3CMpugA6zt4RNNLLK0FVMSRMQNDB+lXvYoAEz6fL1ouhUYFSnv3QB1J1ob96kj+Epb+dtFHqd/Shr+OUkEAE9YH1OlLuKcWaVIMhSM3PcHlz3FJzQUu4VxDGkCbj5zyX3V5f7j8hQ1vjjBiI7oGwGgBIE+k0JiHVrakTmEyWnSaX5ipbUnMoBHkZIPqBWSluQdwk43MxYHQ/SaocYwEcxrr12pcyldRttHSOf1rlvEadQD8tf6VW2yWwxWElZ1OpPnyoi7mJTeNNJ8z6cqX2LslY35nzmNath3YtAPhqY1O3p+tQ17CQXfxAR4InqfHw+YqvbIYObKonTyMgfOhMYx1ze9A9DvGlCJazabwPz1pqOLYMZfxAQcwg6SPH/FdN07NBI1U/TSsbjZBlBDCfgJ3PhWZxB3iFGxO8HTShKwCe3AYDcDc8961CodydpIGnPeaBsXzlE8yY+EfrWrOEiQDvMc5o2gb37VudhqKlLngQPCuUbX7gfTFw6zoAPKtLem3nUqV0gb23YzMazOk776nWtuGcJDMFtwCeug+QmpUoAPxlq3hHVLstcBk5QpQjoc41GvSsE4xnu9qUGYDQAgJIJA7mU6AeOvhUqVMjSOUKDwtAxZmcmS0SANTMbagUeUJOYn5k6etSpVLKTZCxwWQ5vH5fSlDcXCW3LTIYgQAdJgakipUqJ+lYGCXvaUxnRTqPvtm/9sAUoxntNdIOd2M6Qpyr8BUqVhblyVJ4BcNjCwz6AbdTPlP516PA4AdmxeHME+7EactalStHFJ4CHBlhLSyoQZZ7x1J1EjSaz4fjT2iiTAn1yiST41KlN8AjHiGMLMATAZwSB4BY+tY2MaVxF1lAEISNOkR+VSpWdsGM+FFnTLnIIY7bd6THXea5eORHYySAoGvVjr/SpUrKUmaR/SKcTcYnQxofkB+tLU4kCR3Y1+c6fSpUqoq0Y9zZcbKghdeeuhgmNPSg8RfEgn3o9N9alSqiqYWdvW4Gnh89a1wmEW4G02BbziARUqUtRtLALLFZ7rELOm2tMLolQw0MidPw6CpUqpdmNdwft5cPzE/Ec/lXcLf1UAAEncc+R/OpUptYEY37X8WOWsUWLQIykHoNdo2qVKHwhIX4lssDpNca9KjzmpUrX2EVGv8AmuVKlXSA/9k="/>
          <p:cNvSpPr>
            <a:spLocks noChangeAspect="1" noChangeArrowheads="1"/>
          </p:cNvSpPr>
          <p:nvPr/>
        </p:nvSpPr>
        <p:spPr bwMode="auto">
          <a:xfrm>
            <a:off x="76200" y="-728663"/>
            <a:ext cx="2286000" cy="150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v-SE" altLang="sv-SE"/>
          </a:p>
        </p:txBody>
      </p:sp>
      <p:pic>
        <p:nvPicPr>
          <p:cNvPr id="11271" name="Picture 7" descr="http://www04.abb.com/global/seitp/seitp202.nsf/0/0213f8a4ebe15bdfc125738d0034b695/$file/LKAB_nov07_cont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981075"/>
            <a:ext cx="34909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2" descr="Assalub logo genomskinlig vit i symb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57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par>
                                <p:cTn id="10" presetID="53"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1271"/>
                                        </p:tgtEl>
                                        <p:attrNameLst>
                                          <p:attrName>style.visibility</p:attrName>
                                        </p:attrNameLst>
                                      </p:cBhvr>
                                      <p:to>
                                        <p:strVal val="visible"/>
                                      </p:to>
                                    </p:set>
                                    <p:anim calcmode="lin" valueType="num">
                                      <p:cBhvr>
                                        <p:cTn id="31" dur="500" fill="hold"/>
                                        <p:tgtEl>
                                          <p:spTgt spid="11271"/>
                                        </p:tgtEl>
                                        <p:attrNameLst>
                                          <p:attrName>ppt_w</p:attrName>
                                        </p:attrNameLst>
                                      </p:cBhvr>
                                      <p:tavLst>
                                        <p:tav tm="0">
                                          <p:val>
                                            <p:fltVal val="0"/>
                                          </p:val>
                                        </p:tav>
                                        <p:tav tm="100000">
                                          <p:val>
                                            <p:strVal val="#ppt_w"/>
                                          </p:val>
                                        </p:tav>
                                      </p:tavLst>
                                    </p:anim>
                                    <p:anim calcmode="lin" valueType="num">
                                      <p:cBhvr>
                                        <p:cTn id="32" dur="500" fill="hold"/>
                                        <p:tgtEl>
                                          <p:spTgt spid="11271"/>
                                        </p:tgtEl>
                                        <p:attrNameLst>
                                          <p:attrName>ppt_h</p:attrName>
                                        </p:attrNameLst>
                                      </p:cBhvr>
                                      <p:tavLst>
                                        <p:tav tm="0">
                                          <p:val>
                                            <p:fltVal val="0"/>
                                          </p:val>
                                        </p:tav>
                                        <p:tav tm="100000">
                                          <p:val>
                                            <p:strVal val="#ppt_h"/>
                                          </p:val>
                                        </p:tav>
                                      </p:tavLst>
                                    </p:anim>
                                    <p:animEffect transition="in" filter="fade">
                                      <p:cBhvr>
                                        <p:cTn id="33" dur="500"/>
                                        <p:tgtEl>
                                          <p:spTgt spid="1127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7" grpId="0"/>
      <p:bldP spid="8" grpId="0"/>
      <p:bldP spid="9"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etsigt">
  <a:themeElements>
    <a:clrScheme name="Spetsigt">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petsigt">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petsigt">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3361</TotalTime>
  <Words>276</Words>
  <Application>Microsoft Office PowerPoint</Application>
  <PresentationFormat>Bildspel på skärmen (4:3)</PresentationFormat>
  <Paragraphs>50</Paragraphs>
  <Slides>7</Slides>
  <Notes>7</Notes>
  <HiddenSlides>0</HiddenSlides>
  <MMClips>0</MMClips>
  <ScaleCrop>false</ScaleCrop>
  <HeadingPairs>
    <vt:vector size="8" baseType="variant">
      <vt:variant>
        <vt:lpstr>Använt teckensnitt</vt:lpstr>
      </vt:variant>
      <vt:variant>
        <vt:i4>8</vt:i4>
      </vt:variant>
      <vt:variant>
        <vt:lpstr>Tema</vt:lpstr>
      </vt:variant>
      <vt:variant>
        <vt:i4>1</vt:i4>
      </vt:variant>
      <vt:variant>
        <vt:lpstr>Serverprogram för OLE-inbäddning</vt:lpstr>
      </vt:variant>
      <vt:variant>
        <vt:i4>1</vt:i4>
      </vt:variant>
      <vt:variant>
        <vt:lpstr>Bildrubriker</vt:lpstr>
      </vt:variant>
      <vt:variant>
        <vt:i4>7</vt:i4>
      </vt:variant>
    </vt:vector>
  </HeadingPairs>
  <TitlesOfParts>
    <vt:vector size="17" baseType="lpstr">
      <vt:lpstr>Times New Roman</vt:lpstr>
      <vt:lpstr>Arial</vt:lpstr>
      <vt:lpstr>Lucida Sans</vt:lpstr>
      <vt:lpstr>Book Antiqua</vt:lpstr>
      <vt:lpstr>Wingdings 2</vt:lpstr>
      <vt:lpstr>Wingdings</vt:lpstr>
      <vt:lpstr>Wingdings 3</vt:lpstr>
      <vt:lpstr>Calibri</vt:lpstr>
      <vt:lpstr>Spetsigt</vt:lpstr>
      <vt:lpstr>Microsoft Photo Editor 3.0-foto</vt:lpstr>
      <vt:lpstr>A presentation of</vt:lpstr>
      <vt:lpstr>Our business idea</vt:lpstr>
      <vt:lpstr>History</vt:lpstr>
      <vt:lpstr>Facts                                         </vt:lpstr>
      <vt:lpstr>Industrial lubrication</vt:lpstr>
      <vt:lpstr>PowerPoint-presentation</vt:lpstr>
      <vt:lpstr>Customers</vt:lpstr>
    </vt:vector>
  </TitlesOfParts>
  <Company>ASSALUB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Niklas Rehn</dc:creator>
  <cp:lastModifiedBy>Lars Johansson</cp:lastModifiedBy>
  <cp:revision>170</cp:revision>
  <cp:lastPrinted>1601-01-01T00:00:00Z</cp:lastPrinted>
  <dcterms:created xsi:type="dcterms:W3CDTF">2002-10-17T09:08:24Z</dcterms:created>
  <dcterms:modified xsi:type="dcterms:W3CDTF">2016-06-14T09:50:03Z</dcterms:modified>
</cp:coreProperties>
</file>